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18" r:id="rId4"/>
    <p:sldId id="319" r:id="rId5"/>
    <p:sldId id="320" r:id="rId6"/>
    <p:sldId id="321" r:id="rId7"/>
    <p:sldId id="322" r:id="rId8"/>
    <p:sldId id="323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D1BB5"/>
    <a:srgbClr val="0BC52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94692" autoAdjust="0"/>
  </p:normalViewPr>
  <p:slideViewPr>
    <p:cSldViewPr>
      <p:cViewPr varScale="1">
        <p:scale>
          <a:sx n="101" d="100"/>
          <a:sy n="101" d="100"/>
        </p:scale>
        <p:origin x="108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Wykład I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/>
              <a:t>Materiał dla uczestników programu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8BFA6-5812-49FA-B224-58B6A65934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009391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Wykład I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/>
              <a:t>Materiał dla uczestników programu</a:t>
            </a:r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55BC-5D1A-4B48-870A-5497E447DE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168668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Materiał dla uczestników programu</a:t>
            </a:r>
          </a:p>
        </p:txBody>
      </p:sp>
      <p:sp>
        <p:nvSpPr>
          <p:cNvPr id="7" name="Symbol zastępczy nagłówka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Wykład I</a:t>
            </a:r>
          </a:p>
        </p:txBody>
      </p:sp>
    </p:spTree>
    <p:extLst>
      <p:ext uri="{BB962C8B-B14F-4D97-AF65-F5344CB8AC3E}">
        <p14:creationId xmlns:p14="http://schemas.microsoft.com/office/powerpoint/2010/main" val="258236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Wykład 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/>
              <a:t>Materiał dla uczestników programu</a:t>
            </a:r>
          </a:p>
        </p:txBody>
      </p:sp>
    </p:spTree>
    <p:extLst>
      <p:ext uri="{BB962C8B-B14F-4D97-AF65-F5344CB8AC3E}">
        <p14:creationId xmlns:p14="http://schemas.microsoft.com/office/powerpoint/2010/main" val="309570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82B7-5C46-497B-B0FC-A4F739C0C56A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7236296" y="310235"/>
            <a:ext cx="1784658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pl-PL" sz="900" dirty="0">
                <a:solidFill>
                  <a:srgbClr val="365F91"/>
                </a:solidFill>
                <a:effectLst/>
                <a:latin typeface="Arial Black"/>
                <a:ea typeface="Calibri"/>
                <a:cs typeface="Times New Roman"/>
              </a:rPr>
              <a:t>Fundacja </a:t>
            </a:r>
            <a:br>
              <a:rPr lang="pl-PL" sz="900" dirty="0">
                <a:solidFill>
                  <a:srgbClr val="365F91"/>
                </a:solidFill>
                <a:effectLst/>
                <a:latin typeface="Arial Black"/>
                <a:ea typeface="Calibri"/>
                <a:cs typeface="Times New Roman"/>
              </a:rPr>
            </a:br>
            <a:r>
              <a:rPr lang="pl-PL" sz="900" dirty="0">
                <a:solidFill>
                  <a:srgbClr val="365F91"/>
                </a:solidFill>
                <a:effectLst/>
                <a:latin typeface="Arial Black"/>
                <a:ea typeface="Calibri"/>
                <a:cs typeface="Times New Roman"/>
              </a:rPr>
              <a:t>PRAESTERNO</a:t>
            </a:r>
            <a:endParaRPr lang="pl-P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3" name="Łącznik prostoliniowy 2"/>
          <p:cNvCxnSpPr/>
          <p:nvPr userDrawn="1"/>
        </p:nvCxnSpPr>
        <p:spPr>
          <a:xfrm>
            <a:off x="251777" y="966825"/>
            <a:ext cx="8769177" cy="0"/>
          </a:xfrm>
          <a:prstGeom prst="line">
            <a:avLst/>
          </a:prstGeom>
          <a:ln w="25400">
            <a:solidFill>
              <a:srgbClr val="800000">
                <a:alpha val="6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65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C878-0E5F-40DA-807E-0C5E9B9EFD47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829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464A-7045-42CE-A0E9-F01917B3AE79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89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70EE-861B-4800-BBE6-14780CA62CBC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867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8BE3-F61F-4468-BDA1-8EDAFC998AFD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015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16D-8066-43F7-96DF-513499852BC4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927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80B1-F7E6-4CA5-8B5F-3BEF49EC8310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198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D199-6FA0-41DF-BF64-4B978CAE5D70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40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A72-BF4B-48C5-BCDA-CCA8E1FAC840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369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7E07-51C2-4CBA-B755-C2106831825F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896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B01C-CAE3-4921-A76E-37BE1B472C02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33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149B-15C1-43BA-BEB4-DF9C1FFE77F9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249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34039" y="2767280"/>
            <a:ext cx="74759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>
                <a:solidFill>
                  <a:srgbClr val="800000"/>
                </a:solidFill>
              </a:rPr>
              <a:t>Depresja - wprowadzenie</a:t>
            </a:r>
          </a:p>
          <a:p>
            <a:pPr algn="ctr"/>
            <a:r>
              <a:rPr lang="pl-PL" sz="4000" b="1" i="1" dirty="0">
                <a:solidFill>
                  <a:srgbClr val="800000"/>
                </a:solidFill>
              </a:rPr>
              <a:t>Wykład nr 1</a:t>
            </a:r>
          </a:p>
        </p:txBody>
      </p:sp>
    </p:spTree>
    <p:extLst>
      <p:ext uri="{BB962C8B-B14F-4D97-AF65-F5344CB8AC3E}">
        <p14:creationId xmlns:p14="http://schemas.microsoft.com/office/powerpoint/2010/main" val="246147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2834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Depresja jednobiegunowa: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duża depresja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dystymia</a:t>
            </a:r>
          </a:p>
        </p:txBody>
      </p:sp>
    </p:spTree>
    <p:extLst>
      <p:ext uri="{BB962C8B-B14F-4D97-AF65-F5344CB8AC3E}">
        <p14:creationId xmlns:p14="http://schemas.microsoft.com/office/powerpoint/2010/main" val="376594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2834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Objawy dużej depresji (5 objawów przez okres co najmniej 2 tygodnie)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Jeden z dwóch pierwszych objawów:</a:t>
            </a:r>
          </a:p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1/ nastrój depresyjny </a:t>
            </a:r>
          </a:p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2/ wyraźna utrata odczuwania przyjemności.</a:t>
            </a:r>
          </a:p>
        </p:txBody>
      </p:sp>
    </p:spTree>
    <p:extLst>
      <p:ext uri="{BB962C8B-B14F-4D97-AF65-F5344CB8AC3E}">
        <p14:creationId xmlns:p14="http://schemas.microsoft.com/office/powerpoint/2010/main" val="295414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51520" y="764704"/>
            <a:ext cx="8568952" cy="612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Co najmniej cztery spośród następującej puli objawów:</a:t>
            </a:r>
          </a:p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3/ wyraźny spadek lub wzrost masy ciała (bez stosowania diety) związany ze spadkiem lub nadmiernym apetytem</a:t>
            </a:r>
          </a:p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4/ bezsenność lub nadmierna senność</a:t>
            </a:r>
          </a:p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5/ pobudzenie ruchowe lub poczucie spowolnienia</a:t>
            </a:r>
          </a:p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6/ zmęczenie lub brak energii</a:t>
            </a:r>
          </a:p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7/ poczucie winy, obniżenie poczucia własnej wartości</a:t>
            </a:r>
          </a:p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8/ zmniejszona zdolność koncentracji lub myślenia, trudność w podjęciu jakiejkolwiek decyzji</a:t>
            </a:r>
          </a:p>
          <a:p>
            <a:pPr algn="just">
              <a:lnSpc>
                <a:spcPct val="150000"/>
              </a:lnSpc>
            </a:pPr>
            <a:r>
              <a:rPr lang="pl-PL" sz="2400" i="1" spc="110" dirty="0">
                <a:solidFill>
                  <a:srgbClr val="800000"/>
                </a:solidFill>
              </a:rPr>
              <a:t>9/ powtarzające się myśli o śmierci, myśli samobójcze, próba samobójcza lub konkretny plan samobójstwa.</a:t>
            </a:r>
          </a:p>
        </p:txBody>
      </p:sp>
    </p:spTree>
    <p:extLst>
      <p:ext uri="{BB962C8B-B14F-4D97-AF65-F5344CB8AC3E}">
        <p14:creationId xmlns:p14="http://schemas.microsoft.com/office/powerpoint/2010/main" val="141501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407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Inne typy depresji: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800000"/>
                </a:solidFill>
              </a:rPr>
              <a:t>przedmiesiączkowe zaburzenia </a:t>
            </a:r>
            <a:r>
              <a:rPr lang="pl-PL" sz="2800" i="1" spc="110" dirty="0" err="1">
                <a:solidFill>
                  <a:srgbClr val="800000"/>
                </a:solidFill>
              </a:rPr>
              <a:t>dysforyczne</a:t>
            </a:r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800000"/>
                </a:solidFill>
              </a:rPr>
              <a:t>depresja poporodowa </a:t>
            </a:r>
          </a:p>
        </p:txBody>
      </p:sp>
    </p:spTree>
    <p:extLst>
      <p:ext uri="{BB962C8B-B14F-4D97-AF65-F5344CB8AC3E}">
        <p14:creationId xmlns:p14="http://schemas.microsoft.com/office/powerpoint/2010/main" val="720153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4071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Leczenie depresji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b="1" i="1" spc="110" dirty="0">
                <a:solidFill>
                  <a:srgbClr val="800000"/>
                </a:solidFill>
              </a:rPr>
              <a:t>farmakoterapia</a:t>
            </a:r>
            <a:r>
              <a:rPr lang="pl-PL" sz="2800" i="1" spc="110" dirty="0">
                <a:solidFill>
                  <a:srgbClr val="800000"/>
                </a:solidFill>
              </a:rPr>
              <a:t> – leki przeciwdepresyjne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b="1" i="1" spc="110" dirty="0">
                <a:solidFill>
                  <a:srgbClr val="800000"/>
                </a:solidFill>
              </a:rPr>
              <a:t>psychoterapia</a:t>
            </a:r>
            <a:r>
              <a:rPr lang="pl-PL" sz="2800" i="1" spc="110" dirty="0">
                <a:solidFill>
                  <a:srgbClr val="800000"/>
                </a:solidFill>
              </a:rPr>
              <a:t> - zbiór technik opartych na komunikacji werbalnej w relacji psychoterapeuta – pacjent, pozwalający leczyć zaburzenia natury psychologicznej</a:t>
            </a:r>
          </a:p>
          <a:p>
            <a:pPr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55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99592" y="1556792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Profilaktyczne działania rodzicielskie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Budowanie relacji z dzieckiem.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Stosowanie optymalnej kontroli.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Jasne określenie i przestrzeganie reguł.</a:t>
            </a: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15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23528" y="908720"/>
            <a:ext cx="849694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Rodzinne czynniki ryzyka depresji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Kary i inne restrykcyjne metody rodzicielskie.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Odrzucenie przez rodziców.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Depresja jednego lub obojga rodziców.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Skonfliktowanie stosunków w rodzinie.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Zmiana struktury rodziny (utrata obojga rodziców lub jednego w związku ze zgonem, separacją lub rozwodem).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800" i="1" spc="110" dirty="0">
                <a:solidFill>
                  <a:srgbClr val="800000"/>
                </a:solidFill>
              </a:rPr>
              <a:t>Stres rodzinny (problemy ekonomiczne rodziny, bezrobocie oraz poważna choroba członka rodziny).</a:t>
            </a: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247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23528" y="908720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Szkolna profilaktyka uniwersalna (kierowana do ogółu uczniów):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kreowanie zdrowego wspierającego środowiska w szkole; dbanie o dobry klimat fizyczny i społeczny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zdecydowana niezgoda na przemoc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wzmacnianie odporności uczniów poprzez uczenie najważniejszych umiejętności psychologicznych i </a:t>
            </a:r>
            <a:r>
              <a:rPr lang="pl-PL" sz="2400" i="1" spc="110" dirty="0" err="1">
                <a:solidFill>
                  <a:srgbClr val="800000"/>
                </a:solidFill>
              </a:rPr>
              <a:t>społecz-nych</a:t>
            </a:r>
            <a:endParaRPr lang="pl-PL" sz="2400" i="1" spc="110" dirty="0">
              <a:solidFill>
                <a:srgbClr val="800000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podnoszenie samooceny dzieci i nastolatków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wzmacnianie więzi ze szkołą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zwiększanie kompetencji wychowawczych rodziców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wskazanie osób, do których można się zwrócić o poradę i pomoc</a:t>
            </a:r>
          </a:p>
        </p:txBody>
      </p:sp>
    </p:spTree>
    <p:extLst>
      <p:ext uri="{BB962C8B-B14F-4D97-AF65-F5344CB8AC3E}">
        <p14:creationId xmlns:p14="http://schemas.microsoft.com/office/powerpoint/2010/main" val="10676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23528" y="1628214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Szkolna profilaktyka selektywna (kierowana do uczniów zagrożonych):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pomoc w nauce, udzielanie wsparcia i budowanie motywacji, indywidualizacja nauczania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włączanie w grupę rówieśniczą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włączanie do dodatkowych programów rozwijających umiejętności psychologiczne i społeczne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zacieśnianie współpracy z rodzicami </a:t>
            </a:r>
          </a:p>
        </p:txBody>
      </p:sp>
    </p:spTree>
    <p:extLst>
      <p:ext uri="{BB962C8B-B14F-4D97-AF65-F5344CB8AC3E}">
        <p14:creationId xmlns:p14="http://schemas.microsoft.com/office/powerpoint/2010/main" val="1389118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23528" y="908720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Działania profilaktyczne podejmowane wobec samego siebie.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Zadbaj o relacje.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Zadbaj o zdrowy sen.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Zadbaj o zdrowy ruch.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Sprawiaj sobie (i innym) drobne przyjemności.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Rozwiązuj problemy.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Bądź w dobrej relacji ze sobą.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400" i="1" spc="110" dirty="0">
                <a:solidFill>
                  <a:srgbClr val="800000"/>
                </a:solidFill>
              </a:rPr>
              <a:t>Stosuj metodę małych kroków. </a:t>
            </a:r>
          </a:p>
        </p:txBody>
      </p:sp>
    </p:spTree>
    <p:extLst>
      <p:ext uri="{BB962C8B-B14F-4D97-AF65-F5344CB8AC3E}">
        <p14:creationId xmlns:p14="http://schemas.microsoft.com/office/powerpoint/2010/main" val="100338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2204864"/>
            <a:ext cx="72834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Motto: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algn="just"/>
            <a:r>
              <a:rPr lang="pl-PL" sz="2800" b="1" i="1" spc="110" dirty="0">
                <a:solidFill>
                  <a:srgbClr val="800000"/>
                </a:solidFill>
              </a:rPr>
              <a:t>„DEPRESJA TO UNIWERSALNE, </a:t>
            </a:r>
            <a:r>
              <a:rPr lang="pl-PL" sz="2400" b="1" i="1" spc="110" dirty="0">
                <a:solidFill>
                  <a:srgbClr val="800000"/>
                </a:solidFill>
              </a:rPr>
              <a:t>PONAD-CZASOWE</a:t>
            </a:r>
            <a:r>
              <a:rPr lang="pl-PL" sz="2800" b="1" i="1" spc="110" dirty="0">
                <a:solidFill>
                  <a:srgbClr val="800000"/>
                </a:solidFill>
              </a:rPr>
              <a:t> I NIEZALEŻNE OD WIEKU CIERPIENIE PRZYPISYWANE CZŁOWIEKOWI” </a:t>
            </a:r>
          </a:p>
        </p:txBody>
      </p:sp>
    </p:spTree>
    <p:extLst>
      <p:ext uri="{BB962C8B-B14F-4D97-AF65-F5344CB8AC3E}">
        <p14:creationId xmlns:p14="http://schemas.microsoft.com/office/powerpoint/2010/main" val="1914498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95536" y="1268760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Rozpowszechnienie depresji: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800" i="1" spc="110" dirty="0">
                <a:solidFill>
                  <a:srgbClr val="800000"/>
                </a:solidFill>
              </a:rPr>
              <a:t>17% populacji ogólnej choruje na depresję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800" i="1" spc="110" dirty="0">
                <a:solidFill>
                  <a:srgbClr val="800000"/>
                </a:solidFill>
              </a:rPr>
              <a:t>27-54% nastolatków w Polsce przeżywa epizody depresyjne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800" i="1" spc="110" dirty="0">
                <a:solidFill>
                  <a:srgbClr val="800000"/>
                </a:solidFill>
              </a:rPr>
              <a:t>objawy  depresji  występują  dwukrotnie  częściej u  dorastających  dziewcząt  niż  </a:t>
            </a:r>
            <a:br>
              <a:rPr lang="pl-PL" sz="2800" i="1" spc="110" dirty="0">
                <a:solidFill>
                  <a:srgbClr val="800000"/>
                </a:solidFill>
              </a:rPr>
            </a:br>
            <a:r>
              <a:rPr lang="pl-PL" sz="2800" i="1" spc="110" dirty="0">
                <a:solidFill>
                  <a:srgbClr val="800000"/>
                </a:solidFill>
              </a:rPr>
              <a:t>u  chłopców</a:t>
            </a:r>
          </a:p>
        </p:txBody>
      </p:sp>
    </p:spTree>
    <p:extLst>
      <p:ext uri="{BB962C8B-B14F-4D97-AF65-F5344CB8AC3E}">
        <p14:creationId xmlns:p14="http://schemas.microsoft.com/office/powerpoint/2010/main" val="1010405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53284" y="1524848"/>
            <a:ext cx="72834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chemeClr val="accent2">
                    <a:lumMod val="75000"/>
                  </a:schemeClr>
                </a:solidFill>
              </a:rPr>
              <a:t>Badania pokazują że </a:t>
            </a:r>
            <a:r>
              <a:rPr lang="pl-PL" sz="2800" b="1" i="1" spc="110" dirty="0">
                <a:solidFill>
                  <a:schemeClr val="accent2">
                    <a:lumMod val="75000"/>
                  </a:schemeClr>
                </a:solidFill>
              </a:rPr>
              <a:t>płeć i wiek </a:t>
            </a:r>
            <a:r>
              <a:rPr lang="pl-PL" sz="2800" i="1" spc="110" dirty="0">
                <a:solidFill>
                  <a:schemeClr val="accent2">
                    <a:lumMod val="75000"/>
                  </a:schemeClr>
                </a:solidFill>
              </a:rPr>
              <a:t>to dwie zmienne które są znaczące. </a:t>
            </a:r>
          </a:p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chemeClr val="accent2">
                    <a:lumMod val="75000"/>
                  </a:schemeClr>
                </a:solidFill>
              </a:rPr>
              <a:t>Najbardziej na depresję narażone są dziewczyny między 15 a 19 rokiem życia. </a:t>
            </a:r>
          </a:p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chemeClr val="accent2">
                    <a:lumMod val="75000"/>
                  </a:schemeClr>
                </a:solidFill>
              </a:rPr>
              <a:t>U kobiet początek depresji jest również wcześniejszy niż u mężczyzn.</a:t>
            </a:r>
          </a:p>
        </p:txBody>
      </p:sp>
    </p:spTree>
    <p:extLst>
      <p:ext uri="{BB962C8B-B14F-4D97-AF65-F5344CB8AC3E}">
        <p14:creationId xmlns:p14="http://schemas.microsoft.com/office/powerpoint/2010/main" val="392412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283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800000"/>
                </a:solidFill>
              </a:rPr>
              <a:t>Depresja</a:t>
            </a:r>
            <a:r>
              <a:rPr lang="pl-PL" sz="2800" i="1" spc="110" dirty="0">
                <a:solidFill>
                  <a:srgbClr val="800000"/>
                </a:solidFill>
              </a:rPr>
              <a:t> w języku potocznym jest terminem służącym do opisu obniżonego nastroju często przeżywanego w reakcji na trudne wydarzenia zdarzające się w życiu każdego człowieka. W takich sytuacjach przejściowo obniżony nastrój może utrzymywać się kilka chwil, kilka godzin, kilka lub kilkanaście dni. Ten stan nazywany jest często </a:t>
            </a:r>
            <a:r>
              <a:rPr lang="pl-PL" sz="2800" b="1" i="1" spc="110" dirty="0">
                <a:solidFill>
                  <a:srgbClr val="800000"/>
                </a:solidFill>
              </a:rPr>
              <a:t>„depresją normalną” </a:t>
            </a:r>
            <a:r>
              <a:rPr lang="pl-PL" sz="2800" i="1" spc="110" dirty="0">
                <a:solidFill>
                  <a:srgbClr val="800000"/>
                </a:solidFill>
              </a:rPr>
              <a:t>i dotyczy reakcji na naturalne sytuacje.</a:t>
            </a:r>
            <a:endParaRPr lang="pl-PL" sz="2800" b="1" i="1" spc="11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8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340768"/>
            <a:ext cx="7283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Przykłady sytuacji powodujących obniżenie nastroju: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- strata czegoś,</a:t>
            </a: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- odrzucenie przez ważną dla nas osobę, </a:t>
            </a: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- utrata kogoś bliskiego, </a:t>
            </a: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- niepowodzenie w ważnej dla nas sprawie,  </a:t>
            </a: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- pogorszenie warunków życia,</a:t>
            </a: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- choroba własna bądź kogoś bliskiego. 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3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47457" y="1340768"/>
            <a:ext cx="72834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600" b="1" i="1" spc="110" dirty="0">
                <a:solidFill>
                  <a:srgbClr val="800000"/>
                </a:solidFill>
              </a:rPr>
              <a:t>Depresja kliniczna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Depresja kliniczna różni się od „depresji normalnej”: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800000"/>
                </a:solidFill>
              </a:rPr>
              <a:t>stopniem nasilenia,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800000"/>
                </a:solidFill>
              </a:rPr>
              <a:t>długością trwania,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800000"/>
                </a:solidFill>
              </a:rPr>
              <a:t>tendencją do powtarzania się dozna-</a:t>
            </a:r>
            <a:r>
              <a:rPr lang="pl-PL" sz="2800" i="1" spc="110" dirty="0" err="1">
                <a:solidFill>
                  <a:srgbClr val="800000"/>
                </a:solidFill>
              </a:rPr>
              <a:t>wanych</a:t>
            </a:r>
            <a:r>
              <a:rPr lang="pl-PL" sz="2800" i="1" spc="110" dirty="0">
                <a:solidFill>
                  <a:srgbClr val="800000"/>
                </a:solidFill>
              </a:rPr>
              <a:t> stanów i nastrojów.</a:t>
            </a:r>
          </a:p>
        </p:txBody>
      </p:sp>
    </p:spTree>
    <p:extLst>
      <p:ext uri="{BB962C8B-B14F-4D97-AF65-F5344CB8AC3E}">
        <p14:creationId xmlns:p14="http://schemas.microsoft.com/office/powerpoint/2010/main" val="173236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99592" y="1182221"/>
            <a:ext cx="728349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800000"/>
                </a:solidFill>
              </a:rPr>
              <a:t>Symptomy depresji klinicznej </a:t>
            </a:r>
            <a:r>
              <a:rPr lang="pl-PL" sz="2800" i="1" spc="110" dirty="0">
                <a:solidFill>
                  <a:srgbClr val="800000"/>
                </a:solidFill>
              </a:rPr>
              <a:t>są widoczne na czterech poziomach: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nastrój (afekt),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funkcjonowanie poznawcze,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zachowania (doświadczenia </a:t>
            </a:r>
            <a:r>
              <a:rPr lang="pl-PL" sz="2800" i="1" spc="110" dirty="0" err="1">
                <a:solidFill>
                  <a:srgbClr val="800000"/>
                </a:solidFill>
              </a:rPr>
              <a:t>behawioral-ne</a:t>
            </a:r>
            <a:r>
              <a:rPr lang="pl-PL" sz="2800" i="1" spc="110" dirty="0">
                <a:solidFill>
                  <a:srgbClr val="800000"/>
                </a:solidFill>
              </a:rPr>
              <a:t>),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stan  fizyczny (doświadczenia somatyczne).</a:t>
            </a:r>
          </a:p>
        </p:txBody>
      </p:sp>
    </p:spTree>
    <p:extLst>
      <p:ext uri="{BB962C8B-B14F-4D97-AF65-F5344CB8AC3E}">
        <p14:creationId xmlns:p14="http://schemas.microsoft.com/office/powerpoint/2010/main" val="342420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28349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Generalnie depresja może różnić się: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tym, w jaki sposób rozpoczyna się,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jak intensywne są jej objawy,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jak długo trwa,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jak często u danej osoby powracają epizody depresji.</a:t>
            </a:r>
          </a:p>
        </p:txBody>
      </p:sp>
    </p:spTree>
    <p:extLst>
      <p:ext uri="{BB962C8B-B14F-4D97-AF65-F5344CB8AC3E}">
        <p14:creationId xmlns:p14="http://schemas.microsoft.com/office/powerpoint/2010/main" val="29377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2834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Typy depresji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Ze względu na </a:t>
            </a:r>
            <a:r>
              <a:rPr lang="pl-PL" sz="2800" b="1" i="1" spc="110" dirty="0">
                <a:solidFill>
                  <a:srgbClr val="800000"/>
                </a:solidFill>
              </a:rPr>
              <a:t>przyczyny</a:t>
            </a:r>
            <a:r>
              <a:rPr lang="pl-PL" sz="2800" i="1" spc="110" dirty="0">
                <a:solidFill>
                  <a:srgbClr val="800000"/>
                </a:solidFill>
              </a:rPr>
              <a:t> rozróżnia się: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 depresję endogenną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depresję reaktywną (egzogenną)</a:t>
            </a:r>
          </a:p>
        </p:txBody>
      </p:sp>
    </p:spTree>
    <p:extLst>
      <p:ext uri="{BB962C8B-B14F-4D97-AF65-F5344CB8AC3E}">
        <p14:creationId xmlns:p14="http://schemas.microsoft.com/office/powerpoint/2010/main" val="418157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2834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800000"/>
                </a:solidFill>
              </a:rPr>
              <a:t>Typy depresji</a:t>
            </a:r>
          </a:p>
          <a:p>
            <a:pPr algn="just"/>
            <a:endParaRPr lang="pl-PL" sz="2800" i="1" spc="110" dirty="0">
              <a:solidFill>
                <a:srgbClr val="8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800" i="1" spc="110" dirty="0">
                <a:solidFill>
                  <a:srgbClr val="800000"/>
                </a:solidFill>
              </a:rPr>
              <a:t>Ze względu na </a:t>
            </a:r>
            <a:r>
              <a:rPr lang="pl-PL" sz="2800" b="1" i="1" spc="110" dirty="0">
                <a:solidFill>
                  <a:srgbClr val="800000"/>
                </a:solidFill>
              </a:rPr>
              <a:t>rodzaj objawów </a:t>
            </a:r>
            <a:r>
              <a:rPr lang="pl-PL" sz="2800" i="1" spc="110" dirty="0">
                <a:solidFill>
                  <a:srgbClr val="800000"/>
                </a:solidFill>
              </a:rPr>
              <a:t>towarzyszą-</a:t>
            </a:r>
            <a:r>
              <a:rPr lang="pl-PL" sz="2800" i="1" spc="110" dirty="0" err="1">
                <a:solidFill>
                  <a:srgbClr val="800000"/>
                </a:solidFill>
              </a:rPr>
              <a:t>cych</a:t>
            </a:r>
            <a:r>
              <a:rPr lang="pl-PL" sz="2800" i="1" spc="110" dirty="0">
                <a:solidFill>
                  <a:srgbClr val="800000"/>
                </a:solidFill>
              </a:rPr>
              <a:t> depresji rozróżniono: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 depresję jednobiegunową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800000"/>
                </a:solidFill>
              </a:rPr>
              <a:t>depresję dwubiegunową</a:t>
            </a:r>
          </a:p>
        </p:txBody>
      </p:sp>
    </p:spTree>
    <p:extLst>
      <p:ext uri="{BB962C8B-B14F-4D97-AF65-F5344CB8AC3E}">
        <p14:creationId xmlns:p14="http://schemas.microsoft.com/office/powerpoint/2010/main" val="901740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872</TotalTime>
  <Words>706</Words>
  <Application>Microsoft Office PowerPoint</Application>
  <PresentationFormat>Pokaz na ekranie (4:3)</PresentationFormat>
  <Paragraphs>121</Paragraphs>
  <Slides>21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Kowalewicz</dc:creator>
  <cp:lastModifiedBy>Tomasz Kowalewicz</cp:lastModifiedBy>
  <cp:revision>51</cp:revision>
  <cp:lastPrinted>2013-09-04T12:34:51Z</cp:lastPrinted>
  <dcterms:created xsi:type="dcterms:W3CDTF">2012-11-15T15:31:52Z</dcterms:created>
  <dcterms:modified xsi:type="dcterms:W3CDTF">2022-04-20T17:54:06Z</dcterms:modified>
</cp:coreProperties>
</file>