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318" r:id="rId4"/>
    <p:sldId id="319" r:id="rId5"/>
    <p:sldId id="320" r:id="rId6"/>
    <p:sldId id="321" r:id="rId7"/>
    <p:sldId id="322" r:id="rId8"/>
    <p:sldId id="323" r:id="rId9"/>
    <p:sldId id="325" r:id="rId10"/>
    <p:sldId id="326" r:id="rId11"/>
    <p:sldId id="327" r:id="rId12"/>
    <p:sldId id="328" r:id="rId13"/>
    <p:sldId id="329" r:id="rId14"/>
    <p:sldId id="330" r:id="rId15"/>
    <p:sldId id="331" r:id="rId16"/>
    <p:sldId id="332" r:id="rId17"/>
    <p:sldId id="333" r:id="rId18"/>
    <p:sldId id="334" r:id="rId19"/>
    <p:sldId id="335" r:id="rId20"/>
    <p:sldId id="336" r:id="rId21"/>
    <p:sldId id="337" r:id="rId22"/>
  </p:sldIdLst>
  <p:sldSz cx="9144000" cy="6858000" type="screen4x3"/>
  <p:notesSz cx="6858000" cy="994727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2D1BB5"/>
    <a:srgbClr val="0BC52E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67" autoAdjust="0"/>
    <p:restoredTop sz="94692" autoAdjust="0"/>
  </p:normalViewPr>
  <p:slideViewPr>
    <p:cSldViewPr>
      <p:cViewPr varScale="1">
        <p:scale>
          <a:sx n="101" d="100"/>
          <a:sy n="101" d="100"/>
        </p:scale>
        <p:origin x="108" y="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l-PL"/>
              <a:t>Wykład I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pl-PL"/>
              <a:t>Materiał dla uczestników programu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38BFA6-5812-49FA-B224-58B6A65934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6009391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l-PL"/>
              <a:t>Wykład I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pl-PL"/>
              <a:t>Materiał dla uczestników programu</a:t>
            </a:r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D655BC-5D1A-4B48-870A-5497E447DE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2168668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daty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pl-PL"/>
              <a:t>Materiał dla uczestników programu</a:t>
            </a:r>
          </a:p>
        </p:txBody>
      </p:sp>
      <p:sp>
        <p:nvSpPr>
          <p:cNvPr id="7" name="Symbol zastępczy nagłówka 6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pl-PL"/>
              <a:t>Wykład I</a:t>
            </a:r>
          </a:p>
        </p:txBody>
      </p:sp>
    </p:spTree>
    <p:extLst>
      <p:ext uri="{BB962C8B-B14F-4D97-AF65-F5344CB8AC3E}">
        <p14:creationId xmlns:p14="http://schemas.microsoft.com/office/powerpoint/2010/main" val="258236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/>
              <a:t>Wykład I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pl-PL"/>
              <a:t>Materiał dla uczestników programu</a:t>
            </a:r>
          </a:p>
        </p:txBody>
      </p:sp>
    </p:spTree>
    <p:extLst>
      <p:ext uri="{BB962C8B-B14F-4D97-AF65-F5344CB8AC3E}">
        <p14:creationId xmlns:p14="http://schemas.microsoft.com/office/powerpoint/2010/main" val="3095701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C82B7-5C46-497B-B0FC-A4F739C0C56A}" type="datetime1">
              <a:rPr lang="pl-PL" smtClean="0"/>
              <a:t>20.04.2022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Fundacja Praesterno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85819-0DCA-4A05-A82B-75AB19D1C121}" type="slidenum">
              <a:rPr lang="pl-PL" smtClean="0"/>
              <a:t>‹#›</a:t>
            </a:fld>
            <a:endParaRPr lang="pl-PL" dirty="0"/>
          </a:p>
        </p:txBody>
      </p:sp>
      <p:sp>
        <p:nvSpPr>
          <p:cNvPr id="21" name="Text Box 3"/>
          <p:cNvSpPr txBox="1">
            <a:spLocks noChangeArrowheads="1"/>
          </p:cNvSpPr>
          <p:nvPr userDrawn="1"/>
        </p:nvSpPr>
        <p:spPr bwMode="auto">
          <a:xfrm>
            <a:off x="7236296" y="310235"/>
            <a:ext cx="1784658" cy="656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pl-PL" sz="900" dirty="0">
                <a:solidFill>
                  <a:srgbClr val="365F91"/>
                </a:solidFill>
                <a:effectLst/>
                <a:latin typeface="Arial Black"/>
                <a:ea typeface="Calibri"/>
                <a:cs typeface="Times New Roman"/>
              </a:rPr>
              <a:t>Fundacja </a:t>
            </a:r>
            <a:br>
              <a:rPr lang="pl-PL" sz="900" dirty="0">
                <a:solidFill>
                  <a:srgbClr val="365F91"/>
                </a:solidFill>
                <a:effectLst/>
                <a:latin typeface="Arial Black"/>
                <a:ea typeface="Calibri"/>
                <a:cs typeface="Times New Roman"/>
              </a:rPr>
            </a:br>
            <a:r>
              <a:rPr lang="pl-PL" sz="900" dirty="0">
                <a:solidFill>
                  <a:srgbClr val="365F91"/>
                </a:solidFill>
                <a:effectLst/>
                <a:latin typeface="Arial Black"/>
                <a:ea typeface="Calibri"/>
                <a:cs typeface="Times New Roman"/>
              </a:rPr>
              <a:t>PRAESTERNO</a:t>
            </a:r>
            <a:endParaRPr lang="pl-PL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sz="1100" dirty="0">
                <a:effectLst/>
                <a:latin typeface="Calibri"/>
                <a:ea typeface="Calibri"/>
                <a:cs typeface="Times New Roman"/>
              </a:rPr>
              <a:t> </a:t>
            </a:r>
          </a:p>
        </p:txBody>
      </p:sp>
      <p:cxnSp>
        <p:nvCxnSpPr>
          <p:cNvPr id="3" name="Łącznik prostoliniowy 2"/>
          <p:cNvCxnSpPr/>
          <p:nvPr userDrawn="1"/>
        </p:nvCxnSpPr>
        <p:spPr>
          <a:xfrm>
            <a:off x="251777" y="966825"/>
            <a:ext cx="8769177" cy="0"/>
          </a:xfrm>
          <a:prstGeom prst="line">
            <a:avLst/>
          </a:prstGeom>
          <a:ln w="25400">
            <a:solidFill>
              <a:srgbClr val="800000">
                <a:alpha val="68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6654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CC878-0E5F-40DA-807E-0C5E9B9EFD47}" type="datetime1">
              <a:rPr lang="pl-PL" smtClean="0"/>
              <a:t>20.04.2022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Fundacja Praesterno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85819-0DCA-4A05-A82B-75AB19D1C121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88294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E464A-7045-42CE-A0E9-F01917B3AE79}" type="datetime1">
              <a:rPr lang="pl-PL" smtClean="0"/>
              <a:t>20.04.2022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Fundacja Praesterno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85819-0DCA-4A05-A82B-75AB19D1C121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52895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470EE-861B-4800-BBE6-14780CA62CBC}" type="datetime1">
              <a:rPr lang="pl-PL" smtClean="0"/>
              <a:t>20.04.2022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Fundacja Praesterno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85819-0DCA-4A05-A82B-75AB19D1C121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0867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8BE3-F61F-4468-BDA1-8EDAFC998AFD}" type="datetime1">
              <a:rPr lang="pl-PL" smtClean="0"/>
              <a:t>20.04.2022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Fundacja Praesterno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85819-0DCA-4A05-A82B-75AB19D1C121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00158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6116D-8066-43F7-96DF-513499852BC4}" type="datetime1">
              <a:rPr lang="pl-PL" smtClean="0"/>
              <a:t>20.04.2022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Fundacja Praesterno</a:t>
            </a:r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85819-0DCA-4A05-A82B-75AB19D1C121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79277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180B1-F7E6-4CA5-8B5F-3BEF49EC8310}" type="datetime1">
              <a:rPr lang="pl-PL" smtClean="0"/>
              <a:t>20.04.2022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Fundacja Praesterno</a:t>
            </a:r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85819-0DCA-4A05-A82B-75AB19D1C121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81983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7D199-6FA0-41DF-BF64-4B978CAE5D70}" type="datetime1">
              <a:rPr lang="pl-PL" smtClean="0"/>
              <a:t>20.04.2022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Fundacja Praesterno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85819-0DCA-4A05-A82B-75AB19D1C121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56407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64A72-BF4B-48C5-BCDA-CCA8E1FAC840}" type="datetime1">
              <a:rPr lang="pl-PL" smtClean="0"/>
              <a:t>20.04.2022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Fundacja Praesterno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85819-0DCA-4A05-A82B-75AB19D1C121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4369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7E07-51C2-4CBA-B755-C2106831825F}" type="datetime1">
              <a:rPr lang="pl-PL" smtClean="0"/>
              <a:t>20.04.2022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Fundacja Praesterno</a:t>
            </a:r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85819-0DCA-4A05-A82B-75AB19D1C121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98966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B01C-CAE3-4921-A76E-37BE1B472C02}" type="datetime1">
              <a:rPr lang="pl-PL" smtClean="0"/>
              <a:t>20.04.2022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Fundacja Praesterno</a:t>
            </a:r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85819-0DCA-4A05-A82B-75AB19D1C121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03370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D149B-15C1-43BA-BEB4-DF9C1FFE77F9}" type="datetime1">
              <a:rPr lang="pl-PL" smtClean="0"/>
              <a:t>20.04.2022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/>
              <a:t>Fundacja Praesterno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85819-0DCA-4A05-A82B-75AB19D1C121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52498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834039" y="2767280"/>
            <a:ext cx="747592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000" b="1" i="1" dirty="0">
                <a:solidFill>
                  <a:srgbClr val="800000"/>
                </a:solidFill>
              </a:rPr>
              <a:t>Depresja - wprowadzenie</a:t>
            </a:r>
          </a:p>
          <a:p>
            <a:pPr algn="ctr"/>
            <a:r>
              <a:rPr lang="pl-PL" sz="4000" b="1" i="1" dirty="0">
                <a:solidFill>
                  <a:srgbClr val="800000"/>
                </a:solidFill>
              </a:rPr>
              <a:t>Wykład nr 1</a:t>
            </a:r>
          </a:p>
        </p:txBody>
      </p:sp>
    </p:spTree>
    <p:extLst>
      <p:ext uri="{BB962C8B-B14F-4D97-AF65-F5344CB8AC3E}">
        <p14:creationId xmlns:p14="http://schemas.microsoft.com/office/powerpoint/2010/main" val="246147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1053284" y="1524848"/>
            <a:ext cx="728349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800" i="1" spc="110" dirty="0">
                <a:solidFill>
                  <a:srgbClr val="800000"/>
                </a:solidFill>
              </a:rPr>
              <a:t>Depresja jednobiegunowa:</a:t>
            </a:r>
          </a:p>
          <a:p>
            <a:pPr algn="just"/>
            <a:endParaRPr lang="pl-PL" sz="2800" i="1" spc="110" dirty="0">
              <a:solidFill>
                <a:srgbClr val="800000"/>
              </a:solidFill>
            </a:endParaRP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2800" i="1" spc="110" dirty="0">
                <a:solidFill>
                  <a:srgbClr val="800000"/>
                </a:solidFill>
              </a:rPr>
              <a:t>duża depresja 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2800" i="1" spc="110" dirty="0">
                <a:solidFill>
                  <a:srgbClr val="800000"/>
                </a:solidFill>
              </a:rPr>
              <a:t>dystymia</a:t>
            </a:r>
          </a:p>
        </p:txBody>
      </p:sp>
    </p:spTree>
    <p:extLst>
      <p:ext uri="{BB962C8B-B14F-4D97-AF65-F5344CB8AC3E}">
        <p14:creationId xmlns:p14="http://schemas.microsoft.com/office/powerpoint/2010/main" val="37659457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1053284" y="1524848"/>
            <a:ext cx="728349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800" i="1" spc="110" dirty="0">
                <a:solidFill>
                  <a:srgbClr val="800000"/>
                </a:solidFill>
              </a:rPr>
              <a:t>Objawy dużej depresji (5 objawów przez okres co najmniej 2 tygodnie)</a:t>
            </a:r>
          </a:p>
          <a:p>
            <a:pPr algn="just"/>
            <a:endParaRPr lang="pl-PL" sz="2800" i="1" spc="110" dirty="0">
              <a:solidFill>
                <a:srgbClr val="80000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pl-PL" sz="2800" i="1" spc="110" dirty="0">
                <a:solidFill>
                  <a:srgbClr val="800000"/>
                </a:solidFill>
              </a:rPr>
              <a:t>Jeden z dwóch pierwszych objawów:</a:t>
            </a:r>
          </a:p>
          <a:p>
            <a:pPr algn="just">
              <a:lnSpc>
                <a:spcPct val="150000"/>
              </a:lnSpc>
            </a:pPr>
            <a:r>
              <a:rPr lang="pl-PL" sz="2800" i="1" spc="110" dirty="0">
                <a:solidFill>
                  <a:srgbClr val="800000"/>
                </a:solidFill>
              </a:rPr>
              <a:t>1/ nastrój depresyjny </a:t>
            </a:r>
          </a:p>
          <a:p>
            <a:pPr algn="just">
              <a:lnSpc>
                <a:spcPct val="150000"/>
              </a:lnSpc>
            </a:pPr>
            <a:r>
              <a:rPr lang="pl-PL" sz="2800" i="1" spc="110" dirty="0">
                <a:solidFill>
                  <a:srgbClr val="800000"/>
                </a:solidFill>
              </a:rPr>
              <a:t>2/ wyraźna utrata odczuwania przyjemności.</a:t>
            </a:r>
          </a:p>
        </p:txBody>
      </p:sp>
    </p:spTree>
    <p:extLst>
      <p:ext uri="{BB962C8B-B14F-4D97-AF65-F5344CB8AC3E}">
        <p14:creationId xmlns:p14="http://schemas.microsoft.com/office/powerpoint/2010/main" val="2954147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251520" y="764704"/>
            <a:ext cx="8568952" cy="6129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400" i="1" spc="110" dirty="0">
                <a:solidFill>
                  <a:srgbClr val="800000"/>
                </a:solidFill>
              </a:rPr>
              <a:t>Co najmniej cztery spośród następującej puli objawów:</a:t>
            </a:r>
          </a:p>
          <a:p>
            <a:pPr algn="just">
              <a:lnSpc>
                <a:spcPct val="150000"/>
              </a:lnSpc>
            </a:pPr>
            <a:r>
              <a:rPr lang="pl-PL" sz="2400" i="1" spc="110" dirty="0">
                <a:solidFill>
                  <a:srgbClr val="800000"/>
                </a:solidFill>
              </a:rPr>
              <a:t>3/ wyraźny spadek lub wzrost masy ciała (bez stosowania diety) związany ze spadkiem lub nadmiernym apetytem</a:t>
            </a:r>
          </a:p>
          <a:p>
            <a:pPr algn="just">
              <a:lnSpc>
                <a:spcPct val="150000"/>
              </a:lnSpc>
            </a:pPr>
            <a:r>
              <a:rPr lang="pl-PL" sz="2400" i="1" spc="110" dirty="0">
                <a:solidFill>
                  <a:srgbClr val="800000"/>
                </a:solidFill>
              </a:rPr>
              <a:t>4/ bezsenność lub nadmierna senność</a:t>
            </a:r>
          </a:p>
          <a:p>
            <a:pPr algn="just">
              <a:lnSpc>
                <a:spcPct val="150000"/>
              </a:lnSpc>
            </a:pPr>
            <a:r>
              <a:rPr lang="pl-PL" sz="2400" i="1" spc="110" dirty="0">
                <a:solidFill>
                  <a:srgbClr val="800000"/>
                </a:solidFill>
              </a:rPr>
              <a:t>5/ pobudzenie ruchowe lub poczucie spowolnienia</a:t>
            </a:r>
          </a:p>
          <a:p>
            <a:pPr algn="just">
              <a:lnSpc>
                <a:spcPct val="150000"/>
              </a:lnSpc>
            </a:pPr>
            <a:r>
              <a:rPr lang="pl-PL" sz="2400" i="1" spc="110" dirty="0">
                <a:solidFill>
                  <a:srgbClr val="800000"/>
                </a:solidFill>
              </a:rPr>
              <a:t>6/ zmęczenie lub brak energii</a:t>
            </a:r>
          </a:p>
          <a:p>
            <a:pPr algn="just">
              <a:lnSpc>
                <a:spcPct val="150000"/>
              </a:lnSpc>
            </a:pPr>
            <a:r>
              <a:rPr lang="pl-PL" sz="2400" i="1" spc="110" dirty="0">
                <a:solidFill>
                  <a:srgbClr val="800000"/>
                </a:solidFill>
              </a:rPr>
              <a:t>7/ poczucie winy, obniżenie poczucia własnej wartości</a:t>
            </a:r>
          </a:p>
          <a:p>
            <a:pPr algn="just">
              <a:lnSpc>
                <a:spcPct val="150000"/>
              </a:lnSpc>
            </a:pPr>
            <a:r>
              <a:rPr lang="pl-PL" sz="2400" i="1" spc="110" dirty="0">
                <a:solidFill>
                  <a:srgbClr val="800000"/>
                </a:solidFill>
              </a:rPr>
              <a:t>8/ zmniejszona zdolność koncentracji lub myślenia, trudność w podjęciu jakiejkolwiek decyzji</a:t>
            </a:r>
          </a:p>
          <a:p>
            <a:pPr algn="just">
              <a:lnSpc>
                <a:spcPct val="150000"/>
              </a:lnSpc>
            </a:pPr>
            <a:r>
              <a:rPr lang="pl-PL" sz="2400" i="1" spc="110" dirty="0">
                <a:solidFill>
                  <a:srgbClr val="800000"/>
                </a:solidFill>
              </a:rPr>
              <a:t>9/ powtarzające się myśli o śmierci, myśli samobójcze, próba samobójcza lub konkretny plan samobójstwa.</a:t>
            </a:r>
          </a:p>
        </p:txBody>
      </p:sp>
    </p:spTree>
    <p:extLst>
      <p:ext uri="{BB962C8B-B14F-4D97-AF65-F5344CB8AC3E}">
        <p14:creationId xmlns:p14="http://schemas.microsoft.com/office/powerpoint/2010/main" val="1415016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1053284" y="1524848"/>
            <a:ext cx="740714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800" i="1" spc="110" dirty="0">
                <a:solidFill>
                  <a:srgbClr val="800000"/>
                </a:solidFill>
              </a:rPr>
              <a:t>Inne typy depresji:</a:t>
            </a:r>
          </a:p>
          <a:p>
            <a:pPr algn="just"/>
            <a:endParaRPr lang="pl-PL" sz="2800" i="1" spc="110" dirty="0">
              <a:solidFill>
                <a:srgbClr val="800000"/>
              </a:solidFill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v"/>
            </a:pPr>
            <a:r>
              <a:rPr lang="pl-PL" sz="2800" i="1" spc="110" dirty="0">
                <a:solidFill>
                  <a:srgbClr val="800000"/>
                </a:solidFill>
              </a:rPr>
              <a:t>przedmiesiączkowe zaburzenia </a:t>
            </a:r>
            <a:r>
              <a:rPr lang="pl-PL" sz="2800" i="1" spc="110" dirty="0" err="1">
                <a:solidFill>
                  <a:srgbClr val="800000"/>
                </a:solidFill>
              </a:rPr>
              <a:t>dysforyczne</a:t>
            </a:r>
            <a:endParaRPr lang="pl-PL" sz="2800" i="1" spc="110" dirty="0">
              <a:solidFill>
                <a:srgbClr val="800000"/>
              </a:solidFill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v"/>
            </a:pPr>
            <a:r>
              <a:rPr lang="pl-PL" sz="2800" i="1" spc="110" dirty="0">
                <a:solidFill>
                  <a:srgbClr val="800000"/>
                </a:solidFill>
              </a:rPr>
              <a:t>depresja poporodowa </a:t>
            </a:r>
          </a:p>
        </p:txBody>
      </p:sp>
    </p:spTree>
    <p:extLst>
      <p:ext uri="{BB962C8B-B14F-4D97-AF65-F5344CB8AC3E}">
        <p14:creationId xmlns:p14="http://schemas.microsoft.com/office/powerpoint/2010/main" val="7201533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1053284" y="1524848"/>
            <a:ext cx="740714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800" i="1" spc="110" dirty="0">
                <a:solidFill>
                  <a:srgbClr val="800000"/>
                </a:solidFill>
              </a:rPr>
              <a:t>Leczenie depresji</a:t>
            </a:r>
          </a:p>
          <a:p>
            <a:pPr algn="just"/>
            <a:endParaRPr lang="pl-PL" sz="2800" i="1" spc="110" dirty="0">
              <a:solidFill>
                <a:srgbClr val="800000"/>
              </a:solidFill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v"/>
            </a:pPr>
            <a:r>
              <a:rPr lang="pl-PL" sz="2800" b="1" i="1" spc="110" dirty="0">
                <a:solidFill>
                  <a:srgbClr val="800000"/>
                </a:solidFill>
              </a:rPr>
              <a:t>farmakoterapia</a:t>
            </a:r>
            <a:r>
              <a:rPr lang="pl-PL" sz="2800" i="1" spc="110" dirty="0">
                <a:solidFill>
                  <a:srgbClr val="800000"/>
                </a:solidFill>
              </a:rPr>
              <a:t> – leki przeciwdepresyjne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pl-PL" sz="2800" b="1" i="1" spc="110" dirty="0">
                <a:solidFill>
                  <a:srgbClr val="800000"/>
                </a:solidFill>
              </a:rPr>
              <a:t>psychoterapia</a:t>
            </a:r>
            <a:r>
              <a:rPr lang="pl-PL" sz="2800" i="1" spc="110" dirty="0">
                <a:solidFill>
                  <a:srgbClr val="800000"/>
                </a:solidFill>
              </a:rPr>
              <a:t> - zbiór technik opartych na komunikacji werbalnej w relacji psychoterapeuta – pacjent, pozwalający leczyć zaburzenia natury psychologicznej</a:t>
            </a:r>
          </a:p>
          <a:p>
            <a:pPr>
              <a:lnSpc>
                <a:spcPct val="150000"/>
              </a:lnSpc>
            </a:pPr>
            <a:r>
              <a:rPr lang="pl-PL" sz="2800" i="1" spc="110" dirty="0">
                <a:solidFill>
                  <a:srgbClr val="8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715554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899592" y="1556792"/>
            <a:ext cx="78488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800" i="1" spc="110" dirty="0">
                <a:solidFill>
                  <a:srgbClr val="800000"/>
                </a:solidFill>
              </a:rPr>
              <a:t>Profilaktyczne działania rodzicielskie</a:t>
            </a:r>
          </a:p>
          <a:p>
            <a:pPr algn="just"/>
            <a:endParaRPr lang="pl-PL" sz="2800" i="1" spc="110" dirty="0">
              <a:solidFill>
                <a:srgbClr val="800000"/>
              </a:solidFill>
            </a:endParaRP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l-PL" sz="2800" i="1" spc="110" dirty="0">
                <a:solidFill>
                  <a:srgbClr val="800000"/>
                </a:solidFill>
              </a:rPr>
              <a:t>Budowanie relacji z dzieckiem.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l-PL" sz="2800" i="1" spc="110" dirty="0">
                <a:solidFill>
                  <a:srgbClr val="800000"/>
                </a:solidFill>
              </a:rPr>
              <a:t>Stosowanie optymalnej kontroli.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l-PL" sz="2800" i="1" spc="110" dirty="0">
                <a:solidFill>
                  <a:srgbClr val="800000"/>
                </a:solidFill>
              </a:rPr>
              <a:t>Jasne określenie i przestrzeganie reguł.</a:t>
            </a:r>
          </a:p>
          <a:p>
            <a:pPr algn="just"/>
            <a:r>
              <a:rPr lang="pl-PL" sz="2800" i="1" spc="110" dirty="0">
                <a:solidFill>
                  <a:srgbClr val="800000"/>
                </a:solidFill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pl-PL" sz="2800" i="1" spc="110" dirty="0">
                <a:solidFill>
                  <a:srgbClr val="8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05158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323528" y="908720"/>
            <a:ext cx="8496944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800" i="1" spc="110" dirty="0">
                <a:solidFill>
                  <a:srgbClr val="800000"/>
                </a:solidFill>
              </a:rPr>
              <a:t>Rodzinne czynniki ryzyka depresji</a:t>
            </a:r>
          </a:p>
          <a:p>
            <a:pPr algn="just"/>
            <a:endParaRPr lang="pl-PL" sz="2800" i="1" spc="110" dirty="0">
              <a:solidFill>
                <a:srgbClr val="800000"/>
              </a:solidFill>
            </a:endParaRPr>
          </a:p>
          <a:p>
            <a:pPr marL="457200" indent="-457200" algn="just">
              <a:buFont typeface="Wingdings" pitchFamily="2" charset="2"/>
              <a:buChar char="ü"/>
            </a:pPr>
            <a:r>
              <a:rPr lang="pl-PL" sz="2800" i="1" spc="110" dirty="0">
                <a:solidFill>
                  <a:srgbClr val="800000"/>
                </a:solidFill>
              </a:rPr>
              <a:t>Kary i inne restrykcyjne metody rodzicielskie.</a:t>
            </a:r>
          </a:p>
          <a:p>
            <a:pPr marL="457200" indent="-457200" algn="just">
              <a:buFont typeface="Wingdings" pitchFamily="2" charset="2"/>
              <a:buChar char="ü"/>
            </a:pPr>
            <a:r>
              <a:rPr lang="pl-PL" sz="2800" i="1" spc="110" dirty="0">
                <a:solidFill>
                  <a:srgbClr val="800000"/>
                </a:solidFill>
              </a:rPr>
              <a:t>Odrzucenie przez rodziców.</a:t>
            </a:r>
          </a:p>
          <a:p>
            <a:pPr marL="457200" indent="-457200" algn="just">
              <a:buFont typeface="Wingdings" pitchFamily="2" charset="2"/>
              <a:buChar char="ü"/>
            </a:pPr>
            <a:r>
              <a:rPr lang="pl-PL" sz="2800" i="1" spc="110" dirty="0">
                <a:solidFill>
                  <a:srgbClr val="800000"/>
                </a:solidFill>
              </a:rPr>
              <a:t>Depresja jednego lub obojga rodziców. </a:t>
            </a:r>
          </a:p>
          <a:p>
            <a:pPr marL="457200" indent="-457200" algn="just">
              <a:buFont typeface="Wingdings" pitchFamily="2" charset="2"/>
              <a:buChar char="ü"/>
            </a:pPr>
            <a:r>
              <a:rPr lang="pl-PL" sz="2800" i="1" spc="110" dirty="0">
                <a:solidFill>
                  <a:srgbClr val="800000"/>
                </a:solidFill>
              </a:rPr>
              <a:t>Skonfliktowanie stosunków w rodzinie.</a:t>
            </a:r>
          </a:p>
          <a:p>
            <a:pPr marL="457200" indent="-457200" algn="just">
              <a:buFont typeface="Wingdings" pitchFamily="2" charset="2"/>
              <a:buChar char="ü"/>
            </a:pPr>
            <a:r>
              <a:rPr lang="pl-PL" sz="2800" i="1" spc="110" dirty="0">
                <a:solidFill>
                  <a:srgbClr val="800000"/>
                </a:solidFill>
              </a:rPr>
              <a:t>Zmiana struktury rodziny (utrata obojga rodziców lub jednego w związku ze zgonem, separacją lub rozwodem).</a:t>
            </a:r>
          </a:p>
          <a:p>
            <a:pPr marL="457200" indent="-457200" algn="just">
              <a:buFont typeface="Wingdings" pitchFamily="2" charset="2"/>
              <a:buChar char="ü"/>
            </a:pPr>
            <a:r>
              <a:rPr lang="pl-PL" sz="2800" i="1" spc="110" dirty="0">
                <a:solidFill>
                  <a:srgbClr val="800000"/>
                </a:solidFill>
              </a:rPr>
              <a:t>Stres rodzinny (problemy ekonomiczne rodziny, bezrobocie oraz poważna choroba członka rodziny).</a:t>
            </a:r>
          </a:p>
          <a:p>
            <a:pPr algn="just"/>
            <a:r>
              <a:rPr lang="pl-PL" sz="2800" i="1" spc="110" dirty="0">
                <a:solidFill>
                  <a:srgbClr val="800000"/>
                </a:solidFill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pl-PL" sz="2800" i="1" spc="110" dirty="0">
                <a:solidFill>
                  <a:srgbClr val="8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824769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323528" y="908720"/>
            <a:ext cx="8496944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800" i="1" spc="110" dirty="0">
                <a:solidFill>
                  <a:srgbClr val="800000"/>
                </a:solidFill>
              </a:rPr>
              <a:t>Szkolna profilaktyka uniwersalna (kierowana do ogółu uczniów):</a:t>
            </a:r>
          </a:p>
          <a:p>
            <a:pPr algn="just"/>
            <a:endParaRPr lang="pl-PL" sz="2800" i="1" spc="110" dirty="0">
              <a:solidFill>
                <a:srgbClr val="800000"/>
              </a:solidFill>
            </a:endParaRPr>
          </a:p>
          <a:p>
            <a:pPr marL="457200" indent="-457200" algn="just">
              <a:buFont typeface="Wingdings" pitchFamily="2" charset="2"/>
              <a:buChar char="ü"/>
            </a:pPr>
            <a:r>
              <a:rPr lang="pl-PL" sz="2400" i="1" spc="110" dirty="0">
                <a:solidFill>
                  <a:srgbClr val="800000"/>
                </a:solidFill>
              </a:rPr>
              <a:t>kreowanie zdrowego wspierającego środowiska w szkole; dbanie o dobry klimat fizyczny i społeczny</a:t>
            </a:r>
          </a:p>
          <a:p>
            <a:pPr marL="457200" indent="-457200" algn="just">
              <a:buFont typeface="Wingdings" pitchFamily="2" charset="2"/>
              <a:buChar char="ü"/>
            </a:pPr>
            <a:r>
              <a:rPr lang="pl-PL" sz="2400" i="1" spc="110" dirty="0">
                <a:solidFill>
                  <a:srgbClr val="800000"/>
                </a:solidFill>
              </a:rPr>
              <a:t>zdecydowana niezgoda na przemoc</a:t>
            </a:r>
          </a:p>
          <a:p>
            <a:pPr marL="457200" indent="-457200" algn="just">
              <a:buFont typeface="Wingdings" pitchFamily="2" charset="2"/>
              <a:buChar char="ü"/>
            </a:pPr>
            <a:r>
              <a:rPr lang="pl-PL" sz="2400" i="1" spc="110" dirty="0">
                <a:solidFill>
                  <a:srgbClr val="800000"/>
                </a:solidFill>
              </a:rPr>
              <a:t>wzmacnianie odporności uczniów poprzez uczenie najważniejszych umiejętności psychologicznych i </a:t>
            </a:r>
            <a:r>
              <a:rPr lang="pl-PL" sz="2400" i="1" spc="110" dirty="0" err="1">
                <a:solidFill>
                  <a:srgbClr val="800000"/>
                </a:solidFill>
              </a:rPr>
              <a:t>społecz-nych</a:t>
            </a:r>
            <a:endParaRPr lang="pl-PL" sz="2400" i="1" spc="110" dirty="0">
              <a:solidFill>
                <a:srgbClr val="800000"/>
              </a:solidFill>
            </a:endParaRPr>
          </a:p>
          <a:p>
            <a:pPr marL="457200" indent="-457200" algn="just">
              <a:buFont typeface="Wingdings" pitchFamily="2" charset="2"/>
              <a:buChar char="ü"/>
            </a:pPr>
            <a:r>
              <a:rPr lang="pl-PL" sz="2400" i="1" spc="110" dirty="0">
                <a:solidFill>
                  <a:srgbClr val="800000"/>
                </a:solidFill>
              </a:rPr>
              <a:t>podnoszenie samooceny dzieci i nastolatków </a:t>
            </a:r>
          </a:p>
          <a:p>
            <a:pPr marL="457200" indent="-457200" algn="just">
              <a:buFont typeface="Wingdings" pitchFamily="2" charset="2"/>
              <a:buChar char="ü"/>
            </a:pPr>
            <a:r>
              <a:rPr lang="pl-PL" sz="2400" i="1" spc="110" dirty="0">
                <a:solidFill>
                  <a:srgbClr val="800000"/>
                </a:solidFill>
              </a:rPr>
              <a:t>wzmacnianie więzi ze szkołą</a:t>
            </a:r>
          </a:p>
          <a:p>
            <a:pPr marL="457200" indent="-457200" algn="just">
              <a:buFont typeface="Wingdings" pitchFamily="2" charset="2"/>
              <a:buChar char="ü"/>
            </a:pPr>
            <a:r>
              <a:rPr lang="pl-PL" sz="2400" i="1" spc="110" dirty="0">
                <a:solidFill>
                  <a:srgbClr val="800000"/>
                </a:solidFill>
              </a:rPr>
              <a:t>zwiększanie kompetencji wychowawczych rodziców </a:t>
            </a:r>
          </a:p>
          <a:p>
            <a:pPr marL="457200" indent="-457200" algn="just">
              <a:buFont typeface="Wingdings" pitchFamily="2" charset="2"/>
              <a:buChar char="ü"/>
            </a:pPr>
            <a:r>
              <a:rPr lang="pl-PL" sz="2400" i="1" spc="110" dirty="0">
                <a:solidFill>
                  <a:srgbClr val="800000"/>
                </a:solidFill>
              </a:rPr>
              <a:t>wskazanie osób, do których można się zwrócić o poradę i pomoc</a:t>
            </a:r>
          </a:p>
        </p:txBody>
      </p:sp>
    </p:spTree>
    <p:extLst>
      <p:ext uri="{BB962C8B-B14F-4D97-AF65-F5344CB8AC3E}">
        <p14:creationId xmlns:p14="http://schemas.microsoft.com/office/powerpoint/2010/main" val="1067608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323528" y="1628214"/>
            <a:ext cx="849694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800" i="1" spc="110" dirty="0">
                <a:solidFill>
                  <a:srgbClr val="800000"/>
                </a:solidFill>
              </a:rPr>
              <a:t>Szkolna profilaktyka selektywna (kierowana do uczniów zagrożonych):</a:t>
            </a:r>
          </a:p>
          <a:p>
            <a:pPr algn="just"/>
            <a:endParaRPr lang="pl-PL" sz="2800" i="1" spc="110" dirty="0">
              <a:solidFill>
                <a:srgbClr val="800000"/>
              </a:solidFill>
            </a:endParaRPr>
          </a:p>
          <a:p>
            <a:pPr marL="457200" indent="-457200" algn="just">
              <a:buFont typeface="Wingdings" pitchFamily="2" charset="2"/>
              <a:buChar char="ü"/>
            </a:pPr>
            <a:r>
              <a:rPr lang="pl-PL" sz="2400" i="1" spc="110" dirty="0">
                <a:solidFill>
                  <a:srgbClr val="800000"/>
                </a:solidFill>
              </a:rPr>
              <a:t>pomoc w nauce, udzielanie wsparcia i budowanie motywacji, indywidualizacja nauczania</a:t>
            </a:r>
          </a:p>
          <a:p>
            <a:pPr marL="457200" indent="-457200" algn="just">
              <a:buFont typeface="Wingdings" pitchFamily="2" charset="2"/>
              <a:buChar char="ü"/>
            </a:pPr>
            <a:r>
              <a:rPr lang="pl-PL" sz="2400" i="1" spc="110" dirty="0">
                <a:solidFill>
                  <a:srgbClr val="800000"/>
                </a:solidFill>
              </a:rPr>
              <a:t>włączanie w grupę rówieśniczą</a:t>
            </a:r>
          </a:p>
          <a:p>
            <a:pPr marL="457200" indent="-457200" algn="just">
              <a:buFont typeface="Wingdings" pitchFamily="2" charset="2"/>
              <a:buChar char="ü"/>
            </a:pPr>
            <a:r>
              <a:rPr lang="pl-PL" sz="2400" i="1" spc="110" dirty="0">
                <a:solidFill>
                  <a:srgbClr val="800000"/>
                </a:solidFill>
              </a:rPr>
              <a:t>włączanie do dodatkowych programów rozwijających umiejętności psychologiczne i społeczne</a:t>
            </a:r>
          </a:p>
          <a:p>
            <a:pPr marL="457200" indent="-457200" algn="just">
              <a:buFont typeface="Wingdings" pitchFamily="2" charset="2"/>
              <a:buChar char="ü"/>
            </a:pPr>
            <a:r>
              <a:rPr lang="pl-PL" sz="2400" i="1" spc="110" dirty="0">
                <a:solidFill>
                  <a:srgbClr val="800000"/>
                </a:solidFill>
              </a:rPr>
              <a:t>zacieśnianie współpracy z rodzicami </a:t>
            </a:r>
          </a:p>
        </p:txBody>
      </p:sp>
    </p:spTree>
    <p:extLst>
      <p:ext uri="{BB962C8B-B14F-4D97-AF65-F5344CB8AC3E}">
        <p14:creationId xmlns:p14="http://schemas.microsoft.com/office/powerpoint/2010/main" val="13891188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323528" y="908720"/>
            <a:ext cx="84969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800" i="1" spc="110" dirty="0">
                <a:solidFill>
                  <a:srgbClr val="800000"/>
                </a:solidFill>
              </a:rPr>
              <a:t>Działania profilaktyczne podejmowane wobec samego siebie.</a:t>
            </a:r>
          </a:p>
          <a:p>
            <a:pPr algn="just"/>
            <a:endParaRPr lang="pl-PL" sz="2800" i="1" spc="110" dirty="0">
              <a:solidFill>
                <a:srgbClr val="800000"/>
              </a:solidFill>
            </a:endParaRP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l-PL" sz="2400" i="1" spc="110" dirty="0">
                <a:solidFill>
                  <a:srgbClr val="800000"/>
                </a:solidFill>
              </a:rPr>
              <a:t>Zadbaj o relacje. 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l-PL" sz="2400" i="1" spc="110" dirty="0">
                <a:solidFill>
                  <a:srgbClr val="800000"/>
                </a:solidFill>
              </a:rPr>
              <a:t>Zadbaj o zdrowy sen. 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l-PL" sz="2400" i="1" spc="110" dirty="0">
                <a:solidFill>
                  <a:srgbClr val="800000"/>
                </a:solidFill>
              </a:rPr>
              <a:t>Zadbaj o zdrowy ruch. 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l-PL" sz="2400" i="1" spc="110" dirty="0">
                <a:solidFill>
                  <a:srgbClr val="800000"/>
                </a:solidFill>
              </a:rPr>
              <a:t>Sprawiaj sobie (i innym) drobne przyjemności. 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l-PL" sz="2400" i="1" spc="110" dirty="0">
                <a:solidFill>
                  <a:srgbClr val="800000"/>
                </a:solidFill>
              </a:rPr>
              <a:t>Rozwiązuj problemy. 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l-PL" sz="2400" i="1" spc="110" dirty="0">
                <a:solidFill>
                  <a:srgbClr val="800000"/>
                </a:solidFill>
              </a:rPr>
              <a:t>Bądź w dobrej relacji ze sobą. 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l-PL" sz="2400" i="1" spc="110" dirty="0">
                <a:solidFill>
                  <a:srgbClr val="800000"/>
                </a:solidFill>
              </a:rPr>
              <a:t>Stosuj metodę małych kroków. </a:t>
            </a:r>
          </a:p>
        </p:txBody>
      </p:sp>
    </p:spTree>
    <p:extLst>
      <p:ext uri="{BB962C8B-B14F-4D97-AF65-F5344CB8AC3E}">
        <p14:creationId xmlns:p14="http://schemas.microsoft.com/office/powerpoint/2010/main" val="1003385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1053284" y="2204864"/>
            <a:ext cx="728349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800" i="1" spc="110" dirty="0">
                <a:solidFill>
                  <a:srgbClr val="800000"/>
                </a:solidFill>
              </a:rPr>
              <a:t>Motto:</a:t>
            </a:r>
          </a:p>
          <a:p>
            <a:pPr algn="just"/>
            <a:endParaRPr lang="pl-PL" sz="2800" i="1" spc="110" dirty="0">
              <a:solidFill>
                <a:srgbClr val="800000"/>
              </a:solidFill>
            </a:endParaRPr>
          </a:p>
          <a:p>
            <a:pPr algn="just"/>
            <a:r>
              <a:rPr lang="pl-PL" sz="2800" b="1" i="1" spc="110" dirty="0">
                <a:solidFill>
                  <a:srgbClr val="800000"/>
                </a:solidFill>
              </a:rPr>
              <a:t>„DEPRESJA TO UNIWERSALNE, </a:t>
            </a:r>
            <a:r>
              <a:rPr lang="pl-PL" sz="2400" b="1" i="1" spc="110" dirty="0">
                <a:solidFill>
                  <a:srgbClr val="800000"/>
                </a:solidFill>
              </a:rPr>
              <a:t>PONAD-CZASOWE</a:t>
            </a:r>
            <a:r>
              <a:rPr lang="pl-PL" sz="2800" b="1" i="1" spc="110" dirty="0">
                <a:solidFill>
                  <a:srgbClr val="800000"/>
                </a:solidFill>
              </a:rPr>
              <a:t> I NIEZALEŻNE OD WIEKU CIERPIENIE PRZYPISYWANE CZŁOWIEKOWI” </a:t>
            </a:r>
          </a:p>
        </p:txBody>
      </p:sp>
    </p:spTree>
    <p:extLst>
      <p:ext uri="{BB962C8B-B14F-4D97-AF65-F5344CB8AC3E}">
        <p14:creationId xmlns:p14="http://schemas.microsoft.com/office/powerpoint/2010/main" val="19144987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395536" y="1268760"/>
            <a:ext cx="828092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800" i="1" spc="110" dirty="0">
                <a:solidFill>
                  <a:srgbClr val="800000"/>
                </a:solidFill>
              </a:rPr>
              <a:t>Rozpowszechnienie depresji:</a:t>
            </a:r>
          </a:p>
          <a:p>
            <a:pPr algn="just"/>
            <a:endParaRPr lang="pl-PL" sz="2800" i="1" spc="110" dirty="0">
              <a:solidFill>
                <a:srgbClr val="800000"/>
              </a:solidFill>
            </a:endParaRP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l-PL" sz="2800" i="1" spc="110" dirty="0">
                <a:solidFill>
                  <a:srgbClr val="800000"/>
                </a:solidFill>
              </a:rPr>
              <a:t>17% populacji ogólnej choruje na depresję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l-PL" sz="2800" i="1" spc="110" dirty="0">
                <a:solidFill>
                  <a:srgbClr val="800000"/>
                </a:solidFill>
              </a:rPr>
              <a:t>27-54% nastolatków w Polsce przeżywa epizody depresyjne 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l-PL" sz="2800" i="1" spc="110" dirty="0">
                <a:solidFill>
                  <a:srgbClr val="800000"/>
                </a:solidFill>
              </a:rPr>
              <a:t>objawy  depresji  występują  dwukrotnie  częściej u  dorastających  dziewcząt  niż  </a:t>
            </a:r>
            <a:br>
              <a:rPr lang="pl-PL" sz="2800" i="1" spc="110" dirty="0">
                <a:solidFill>
                  <a:srgbClr val="800000"/>
                </a:solidFill>
              </a:rPr>
            </a:br>
            <a:r>
              <a:rPr lang="pl-PL" sz="2800" i="1" spc="110" dirty="0">
                <a:solidFill>
                  <a:srgbClr val="800000"/>
                </a:solidFill>
              </a:rPr>
              <a:t>u  chłopców</a:t>
            </a:r>
          </a:p>
        </p:txBody>
      </p:sp>
    </p:spTree>
    <p:extLst>
      <p:ext uri="{BB962C8B-B14F-4D97-AF65-F5344CB8AC3E}">
        <p14:creationId xmlns:p14="http://schemas.microsoft.com/office/powerpoint/2010/main" val="10104057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1053284" y="1524848"/>
            <a:ext cx="728349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800" i="1" spc="110" dirty="0">
                <a:solidFill>
                  <a:schemeClr val="accent2">
                    <a:lumMod val="75000"/>
                  </a:schemeClr>
                </a:solidFill>
              </a:rPr>
              <a:t>Badania pokazują że </a:t>
            </a:r>
            <a:r>
              <a:rPr lang="pl-PL" sz="2800" b="1" i="1" spc="110" dirty="0">
                <a:solidFill>
                  <a:schemeClr val="accent2">
                    <a:lumMod val="75000"/>
                  </a:schemeClr>
                </a:solidFill>
              </a:rPr>
              <a:t>płeć i wiek </a:t>
            </a:r>
            <a:r>
              <a:rPr lang="pl-PL" sz="2800" i="1" spc="110" dirty="0">
                <a:solidFill>
                  <a:schemeClr val="accent2">
                    <a:lumMod val="75000"/>
                  </a:schemeClr>
                </a:solidFill>
              </a:rPr>
              <a:t>to dwie zmienne które są znaczące. </a:t>
            </a:r>
          </a:p>
          <a:p>
            <a:pPr algn="just">
              <a:lnSpc>
                <a:spcPct val="150000"/>
              </a:lnSpc>
            </a:pPr>
            <a:r>
              <a:rPr lang="pl-PL" sz="2800" i="1" spc="110" dirty="0">
                <a:solidFill>
                  <a:schemeClr val="accent2">
                    <a:lumMod val="75000"/>
                  </a:schemeClr>
                </a:solidFill>
              </a:rPr>
              <a:t>Najbardziej na depresję narażone są dziewczyny między 15 a 19 rokiem życia. </a:t>
            </a:r>
          </a:p>
          <a:p>
            <a:pPr algn="just">
              <a:lnSpc>
                <a:spcPct val="150000"/>
              </a:lnSpc>
            </a:pPr>
            <a:r>
              <a:rPr lang="pl-PL" sz="2800" i="1" spc="110" dirty="0">
                <a:solidFill>
                  <a:schemeClr val="accent2">
                    <a:lumMod val="75000"/>
                  </a:schemeClr>
                </a:solidFill>
              </a:rPr>
              <a:t>U kobiet początek depresji jest również wcześniejszy niż u mężczyzn.</a:t>
            </a:r>
          </a:p>
        </p:txBody>
      </p:sp>
    </p:spTree>
    <p:extLst>
      <p:ext uri="{BB962C8B-B14F-4D97-AF65-F5344CB8AC3E}">
        <p14:creationId xmlns:p14="http://schemas.microsoft.com/office/powerpoint/2010/main" val="3924125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1053284" y="1524848"/>
            <a:ext cx="728349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800" b="1" i="1" spc="110" dirty="0">
                <a:solidFill>
                  <a:srgbClr val="800000"/>
                </a:solidFill>
              </a:rPr>
              <a:t>Depresja</a:t>
            </a:r>
            <a:r>
              <a:rPr lang="pl-PL" sz="2800" i="1" spc="110" dirty="0">
                <a:solidFill>
                  <a:srgbClr val="800000"/>
                </a:solidFill>
              </a:rPr>
              <a:t> w języku potocznym jest terminem służącym do opisu obniżonego nastroju często przeżywanego w reakcji na trudne wydarzenia zdarzające się w życiu każdego człowieka. W takich sytuacjach przejściowo obniżony nastrój może utrzymywać się kilka chwil, kilka godzin, kilka lub kilkanaście dni. Ten stan nazywany jest często </a:t>
            </a:r>
            <a:r>
              <a:rPr lang="pl-PL" sz="2800" b="1" i="1" spc="110" dirty="0">
                <a:solidFill>
                  <a:srgbClr val="800000"/>
                </a:solidFill>
              </a:rPr>
              <a:t>„depresją normalną” </a:t>
            </a:r>
            <a:r>
              <a:rPr lang="pl-PL" sz="2800" i="1" spc="110" dirty="0">
                <a:solidFill>
                  <a:srgbClr val="800000"/>
                </a:solidFill>
              </a:rPr>
              <a:t>i dotyczy reakcji na naturalne sytuacje.</a:t>
            </a:r>
            <a:endParaRPr lang="pl-PL" sz="2800" b="1" i="1" spc="11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481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1053284" y="1340768"/>
            <a:ext cx="728349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800" i="1" spc="110" dirty="0">
                <a:solidFill>
                  <a:srgbClr val="800000"/>
                </a:solidFill>
              </a:rPr>
              <a:t>Przykłady sytuacji powodujących obniżenie nastroju:</a:t>
            </a:r>
          </a:p>
          <a:p>
            <a:pPr algn="just"/>
            <a:endParaRPr lang="pl-PL" sz="2800" i="1" spc="110" dirty="0">
              <a:solidFill>
                <a:srgbClr val="800000"/>
              </a:solidFill>
            </a:endParaRPr>
          </a:p>
          <a:p>
            <a:pPr algn="just"/>
            <a:r>
              <a:rPr lang="pl-PL" sz="2800" i="1" spc="110" dirty="0">
                <a:solidFill>
                  <a:srgbClr val="800000"/>
                </a:solidFill>
              </a:rPr>
              <a:t>- strata czegoś,</a:t>
            </a:r>
          </a:p>
          <a:p>
            <a:pPr algn="just"/>
            <a:r>
              <a:rPr lang="pl-PL" sz="2800" i="1" spc="110" dirty="0">
                <a:solidFill>
                  <a:srgbClr val="800000"/>
                </a:solidFill>
              </a:rPr>
              <a:t>- odrzucenie przez ważną dla nas osobę, </a:t>
            </a:r>
          </a:p>
          <a:p>
            <a:pPr algn="just"/>
            <a:r>
              <a:rPr lang="pl-PL" sz="2800" i="1" spc="110" dirty="0">
                <a:solidFill>
                  <a:srgbClr val="800000"/>
                </a:solidFill>
              </a:rPr>
              <a:t>- utrata kogoś bliskiego, </a:t>
            </a:r>
          </a:p>
          <a:p>
            <a:pPr algn="just"/>
            <a:r>
              <a:rPr lang="pl-PL" sz="2800" i="1" spc="110" dirty="0">
                <a:solidFill>
                  <a:srgbClr val="800000"/>
                </a:solidFill>
              </a:rPr>
              <a:t>- niepowodzenie w ważnej dla nas sprawie,  </a:t>
            </a:r>
          </a:p>
          <a:p>
            <a:pPr algn="just"/>
            <a:r>
              <a:rPr lang="pl-PL" sz="2800" i="1" spc="110" dirty="0">
                <a:solidFill>
                  <a:srgbClr val="800000"/>
                </a:solidFill>
              </a:rPr>
              <a:t>- pogorszenie warunków życia,</a:t>
            </a:r>
          </a:p>
          <a:p>
            <a:pPr algn="just"/>
            <a:r>
              <a:rPr lang="pl-PL" sz="2800" i="1" spc="110" dirty="0">
                <a:solidFill>
                  <a:srgbClr val="800000"/>
                </a:solidFill>
              </a:rPr>
              <a:t>- choroba własna bądź kogoś bliskiego. </a:t>
            </a:r>
          </a:p>
          <a:p>
            <a:pPr algn="just"/>
            <a:endParaRPr lang="pl-PL" sz="2800" i="1" spc="11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732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1047457" y="1340768"/>
            <a:ext cx="728349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3600" b="1" i="1" spc="110" dirty="0">
                <a:solidFill>
                  <a:srgbClr val="800000"/>
                </a:solidFill>
              </a:rPr>
              <a:t>Depresja kliniczna</a:t>
            </a:r>
          </a:p>
          <a:p>
            <a:pPr algn="just"/>
            <a:endParaRPr lang="pl-PL" sz="2800" i="1" spc="110" dirty="0">
              <a:solidFill>
                <a:srgbClr val="800000"/>
              </a:solidFill>
            </a:endParaRPr>
          </a:p>
          <a:p>
            <a:pPr algn="just"/>
            <a:r>
              <a:rPr lang="pl-PL" sz="2800" i="1" spc="110" dirty="0">
                <a:solidFill>
                  <a:srgbClr val="800000"/>
                </a:solidFill>
              </a:rPr>
              <a:t>Depresja kliniczna różni się od „depresji normalnej”: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pl-PL" sz="2800" i="1" spc="110" dirty="0">
                <a:solidFill>
                  <a:srgbClr val="800000"/>
                </a:solidFill>
              </a:rPr>
              <a:t>stopniem nasilenia, 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pl-PL" sz="2800" i="1" spc="110" dirty="0">
                <a:solidFill>
                  <a:srgbClr val="800000"/>
                </a:solidFill>
              </a:rPr>
              <a:t>długością trwania,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pl-PL" sz="2800" i="1" spc="110" dirty="0">
                <a:solidFill>
                  <a:srgbClr val="800000"/>
                </a:solidFill>
              </a:rPr>
              <a:t>tendencją do powtarzania się dozna-</a:t>
            </a:r>
            <a:r>
              <a:rPr lang="pl-PL" sz="2800" i="1" spc="110" dirty="0" err="1">
                <a:solidFill>
                  <a:srgbClr val="800000"/>
                </a:solidFill>
              </a:rPr>
              <a:t>wanych</a:t>
            </a:r>
            <a:r>
              <a:rPr lang="pl-PL" sz="2800" i="1" spc="110" dirty="0">
                <a:solidFill>
                  <a:srgbClr val="800000"/>
                </a:solidFill>
              </a:rPr>
              <a:t> stanów i nastrojów.</a:t>
            </a:r>
          </a:p>
        </p:txBody>
      </p:sp>
    </p:spTree>
    <p:extLst>
      <p:ext uri="{BB962C8B-B14F-4D97-AF65-F5344CB8AC3E}">
        <p14:creationId xmlns:p14="http://schemas.microsoft.com/office/powerpoint/2010/main" val="1732360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899592" y="1182221"/>
            <a:ext cx="7283498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800" b="1" i="1" spc="110" dirty="0">
                <a:solidFill>
                  <a:srgbClr val="800000"/>
                </a:solidFill>
              </a:rPr>
              <a:t>Symptomy depresji klinicznej </a:t>
            </a:r>
            <a:r>
              <a:rPr lang="pl-PL" sz="2800" i="1" spc="110" dirty="0">
                <a:solidFill>
                  <a:srgbClr val="800000"/>
                </a:solidFill>
              </a:rPr>
              <a:t>są widoczne na czterech poziomach:</a:t>
            </a:r>
          </a:p>
          <a:p>
            <a:pPr algn="just"/>
            <a:endParaRPr lang="pl-PL" sz="2800" i="1" spc="110" dirty="0">
              <a:solidFill>
                <a:srgbClr val="80000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2800" i="1" spc="110" dirty="0">
                <a:solidFill>
                  <a:srgbClr val="800000"/>
                </a:solidFill>
              </a:rPr>
              <a:t>nastrój (afekt),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2800" i="1" spc="110" dirty="0">
                <a:solidFill>
                  <a:srgbClr val="800000"/>
                </a:solidFill>
              </a:rPr>
              <a:t>funkcjonowanie poznawcze,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2800" i="1" spc="110" dirty="0">
                <a:solidFill>
                  <a:srgbClr val="800000"/>
                </a:solidFill>
              </a:rPr>
              <a:t>zachowania (doświadczenia </a:t>
            </a:r>
            <a:r>
              <a:rPr lang="pl-PL" sz="2800" i="1" spc="110" dirty="0" err="1">
                <a:solidFill>
                  <a:srgbClr val="800000"/>
                </a:solidFill>
              </a:rPr>
              <a:t>behawioral-ne</a:t>
            </a:r>
            <a:r>
              <a:rPr lang="pl-PL" sz="2800" i="1" spc="110" dirty="0">
                <a:solidFill>
                  <a:srgbClr val="800000"/>
                </a:solidFill>
              </a:rPr>
              <a:t>),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2800" i="1" spc="110" dirty="0">
                <a:solidFill>
                  <a:srgbClr val="800000"/>
                </a:solidFill>
              </a:rPr>
              <a:t>stan  fizyczny (doświadczenia somatyczne).</a:t>
            </a:r>
          </a:p>
        </p:txBody>
      </p:sp>
    </p:spTree>
    <p:extLst>
      <p:ext uri="{BB962C8B-B14F-4D97-AF65-F5344CB8AC3E}">
        <p14:creationId xmlns:p14="http://schemas.microsoft.com/office/powerpoint/2010/main" val="3424203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1053284" y="1524848"/>
            <a:ext cx="7283498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800" i="1" spc="110" dirty="0">
                <a:solidFill>
                  <a:srgbClr val="800000"/>
                </a:solidFill>
              </a:rPr>
              <a:t>Generalnie depresja może różnić się:</a:t>
            </a:r>
          </a:p>
          <a:p>
            <a:pPr algn="just"/>
            <a:endParaRPr lang="pl-PL" sz="2800" i="1" spc="110" dirty="0">
              <a:solidFill>
                <a:srgbClr val="800000"/>
              </a:solidFill>
            </a:endParaRP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2800" i="1" spc="110" dirty="0">
                <a:solidFill>
                  <a:srgbClr val="800000"/>
                </a:solidFill>
              </a:rPr>
              <a:t>tym, w jaki sposób rozpoczyna się, 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2800" i="1" spc="110" dirty="0">
                <a:solidFill>
                  <a:srgbClr val="800000"/>
                </a:solidFill>
              </a:rPr>
              <a:t>jak intensywne są jej objawy, 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2800" i="1" spc="110" dirty="0">
                <a:solidFill>
                  <a:srgbClr val="800000"/>
                </a:solidFill>
              </a:rPr>
              <a:t>jak długo trwa, 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2800" i="1" spc="110" dirty="0">
                <a:solidFill>
                  <a:srgbClr val="800000"/>
                </a:solidFill>
              </a:rPr>
              <a:t>jak często u danej osoby powracają epizody depresji.</a:t>
            </a:r>
          </a:p>
        </p:txBody>
      </p:sp>
    </p:spTree>
    <p:extLst>
      <p:ext uri="{BB962C8B-B14F-4D97-AF65-F5344CB8AC3E}">
        <p14:creationId xmlns:p14="http://schemas.microsoft.com/office/powerpoint/2010/main" val="293779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1053284" y="1524848"/>
            <a:ext cx="7283498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800" i="1" spc="110" dirty="0">
                <a:solidFill>
                  <a:srgbClr val="800000"/>
                </a:solidFill>
              </a:rPr>
              <a:t>Typy depresji</a:t>
            </a:r>
          </a:p>
          <a:p>
            <a:pPr algn="just"/>
            <a:endParaRPr lang="pl-PL" sz="2800" i="1" spc="110" dirty="0">
              <a:solidFill>
                <a:srgbClr val="80000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pl-PL" sz="2800" i="1" spc="110" dirty="0">
                <a:solidFill>
                  <a:srgbClr val="800000"/>
                </a:solidFill>
              </a:rPr>
              <a:t>Ze względu na </a:t>
            </a:r>
            <a:r>
              <a:rPr lang="pl-PL" sz="2800" b="1" i="1" spc="110" dirty="0">
                <a:solidFill>
                  <a:srgbClr val="800000"/>
                </a:solidFill>
              </a:rPr>
              <a:t>przyczyny</a:t>
            </a:r>
            <a:r>
              <a:rPr lang="pl-PL" sz="2800" i="1" spc="110" dirty="0">
                <a:solidFill>
                  <a:srgbClr val="800000"/>
                </a:solidFill>
              </a:rPr>
              <a:t> rozróżnia się: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2800" i="1" spc="110" dirty="0">
                <a:solidFill>
                  <a:srgbClr val="800000"/>
                </a:solidFill>
              </a:rPr>
              <a:t> depresję endogenną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2800" i="1" spc="110" dirty="0">
                <a:solidFill>
                  <a:srgbClr val="800000"/>
                </a:solidFill>
              </a:rPr>
              <a:t>depresję reaktywną (egzogenną)</a:t>
            </a:r>
          </a:p>
        </p:txBody>
      </p:sp>
    </p:spTree>
    <p:extLst>
      <p:ext uri="{BB962C8B-B14F-4D97-AF65-F5344CB8AC3E}">
        <p14:creationId xmlns:p14="http://schemas.microsoft.com/office/powerpoint/2010/main" val="4181572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1053284" y="1524848"/>
            <a:ext cx="728349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800" i="1" spc="110" dirty="0">
                <a:solidFill>
                  <a:srgbClr val="800000"/>
                </a:solidFill>
              </a:rPr>
              <a:t>Typy depresji</a:t>
            </a:r>
          </a:p>
          <a:p>
            <a:pPr algn="just"/>
            <a:endParaRPr lang="pl-PL" sz="2800" i="1" spc="110" dirty="0">
              <a:solidFill>
                <a:srgbClr val="80000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pl-PL" sz="2800" i="1" spc="110" dirty="0">
                <a:solidFill>
                  <a:srgbClr val="800000"/>
                </a:solidFill>
              </a:rPr>
              <a:t>Ze względu na </a:t>
            </a:r>
            <a:r>
              <a:rPr lang="pl-PL" sz="2800" b="1" i="1" spc="110" dirty="0">
                <a:solidFill>
                  <a:srgbClr val="800000"/>
                </a:solidFill>
              </a:rPr>
              <a:t>rodzaj objawów </a:t>
            </a:r>
            <a:r>
              <a:rPr lang="pl-PL" sz="2800" i="1" spc="110" dirty="0">
                <a:solidFill>
                  <a:srgbClr val="800000"/>
                </a:solidFill>
              </a:rPr>
              <a:t>towarzyszą-</a:t>
            </a:r>
            <a:r>
              <a:rPr lang="pl-PL" sz="2800" i="1" spc="110" dirty="0" err="1">
                <a:solidFill>
                  <a:srgbClr val="800000"/>
                </a:solidFill>
              </a:rPr>
              <a:t>cych</a:t>
            </a:r>
            <a:r>
              <a:rPr lang="pl-PL" sz="2800" i="1" spc="110" dirty="0">
                <a:solidFill>
                  <a:srgbClr val="800000"/>
                </a:solidFill>
              </a:rPr>
              <a:t> depresji rozróżniono: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2800" i="1" spc="110" dirty="0">
                <a:solidFill>
                  <a:srgbClr val="800000"/>
                </a:solidFill>
              </a:rPr>
              <a:t> depresję jednobiegunową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2800" i="1" spc="110" dirty="0">
                <a:solidFill>
                  <a:srgbClr val="800000"/>
                </a:solidFill>
              </a:rPr>
              <a:t>depresję dwubiegunową</a:t>
            </a:r>
          </a:p>
        </p:txBody>
      </p:sp>
    </p:spTree>
    <p:extLst>
      <p:ext uri="{BB962C8B-B14F-4D97-AF65-F5344CB8AC3E}">
        <p14:creationId xmlns:p14="http://schemas.microsoft.com/office/powerpoint/2010/main" val="90174069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872</TotalTime>
  <Words>706</Words>
  <Application>Microsoft Office PowerPoint</Application>
  <PresentationFormat>Pokaz na ekranie (4:3)</PresentationFormat>
  <Paragraphs>121</Paragraphs>
  <Slides>21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7" baseType="lpstr">
      <vt:lpstr>Arial</vt:lpstr>
      <vt:lpstr>Arial Black</vt:lpstr>
      <vt:lpstr>Calibri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Tomasz Kowalewicz</dc:creator>
  <cp:lastModifiedBy>Tomasz Kowalewicz</cp:lastModifiedBy>
  <cp:revision>51</cp:revision>
  <cp:lastPrinted>2013-09-04T12:34:51Z</cp:lastPrinted>
  <dcterms:created xsi:type="dcterms:W3CDTF">2012-11-15T15:31:52Z</dcterms:created>
  <dcterms:modified xsi:type="dcterms:W3CDTF">2022-04-20T17:54:06Z</dcterms:modified>
</cp:coreProperties>
</file>