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65" r:id="rId1"/>
  </p:sldMasterIdLst>
  <p:notesMasterIdLst>
    <p:notesMasterId r:id="rId36"/>
  </p:notesMasterIdLst>
  <p:handoutMasterIdLst>
    <p:handoutMasterId r:id="rId37"/>
  </p:handoutMasterIdLst>
  <p:sldIdLst>
    <p:sldId id="256" r:id="rId2"/>
    <p:sldId id="275" r:id="rId3"/>
    <p:sldId id="276" r:id="rId4"/>
    <p:sldId id="277" r:id="rId5"/>
    <p:sldId id="278" r:id="rId6"/>
    <p:sldId id="279" r:id="rId7"/>
    <p:sldId id="280" r:id="rId8"/>
    <p:sldId id="281" r:id="rId9"/>
    <p:sldId id="307" r:id="rId10"/>
    <p:sldId id="282" r:id="rId11"/>
    <p:sldId id="283" r:id="rId12"/>
    <p:sldId id="284" r:id="rId13"/>
    <p:sldId id="299" r:id="rId14"/>
    <p:sldId id="285" r:id="rId15"/>
    <p:sldId id="286" r:id="rId16"/>
    <p:sldId id="287" r:id="rId17"/>
    <p:sldId id="288" r:id="rId18"/>
    <p:sldId id="289" r:id="rId19"/>
    <p:sldId id="290" r:id="rId20"/>
    <p:sldId id="291" r:id="rId21"/>
    <p:sldId id="292" r:id="rId22"/>
    <p:sldId id="300" r:id="rId23"/>
    <p:sldId id="294" r:id="rId24"/>
    <p:sldId id="295" r:id="rId25"/>
    <p:sldId id="293" r:id="rId26"/>
    <p:sldId id="301" r:id="rId27"/>
    <p:sldId id="296" r:id="rId28"/>
    <p:sldId id="297" r:id="rId29"/>
    <p:sldId id="298" r:id="rId30"/>
    <p:sldId id="302" r:id="rId31"/>
    <p:sldId id="303" r:id="rId32"/>
    <p:sldId id="304" r:id="rId33"/>
    <p:sldId id="305" r:id="rId34"/>
    <p:sldId id="274" r:id="rId35"/>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FF"/>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1" autoAdjust="0"/>
    <p:restoredTop sz="94579" autoAdjust="0"/>
  </p:normalViewPr>
  <p:slideViewPr>
    <p:cSldViewPr>
      <p:cViewPr>
        <p:scale>
          <a:sx n="80" d="100"/>
          <a:sy n="80" d="100"/>
        </p:scale>
        <p:origin x="-21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2" d="100"/>
          <a:sy n="62" d="100"/>
        </p:scale>
        <p:origin x="-1714" y="-106"/>
      </p:cViewPr>
      <p:guideLst>
        <p:guide orient="horz" pos="2924"/>
        <p:guide pos="22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l-PL" sz="1200"/>
              <a:t>Prognoza ludności Polski</a:t>
            </a:r>
          </a:p>
          <a:p>
            <a:pPr>
              <a:defRPr sz="1200"/>
            </a:pPr>
            <a:r>
              <a:rPr lang="pl-PL" sz="1200" i="1"/>
              <a:t>w tysiącach</a:t>
            </a: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80369280"/>
        <c:axId val="180370816"/>
      </c:barChart>
      <c:catAx>
        <c:axId val="180369280"/>
        <c:scaling>
          <c:orientation val="minMax"/>
        </c:scaling>
        <c:delete val="0"/>
        <c:axPos val="b"/>
        <c:numFmt formatCode="General" sourceLinked="1"/>
        <c:majorTickMark val="out"/>
        <c:minorTickMark val="none"/>
        <c:tickLblPos val="nextTo"/>
        <c:crossAx val="180370816"/>
        <c:crosses val="autoZero"/>
        <c:auto val="1"/>
        <c:lblAlgn val="ctr"/>
        <c:lblOffset val="100"/>
        <c:noMultiLvlLbl val="0"/>
      </c:catAx>
      <c:valAx>
        <c:axId val="180370816"/>
        <c:scaling>
          <c:orientation val="minMax"/>
        </c:scaling>
        <c:delete val="0"/>
        <c:axPos val="l"/>
        <c:majorGridlines>
          <c:spPr>
            <a:ln>
              <a:prstDash val="dash"/>
            </a:ln>
          </c:spPr>
        </c:majorGridlines>
        <c:numFmt formatCode="#,##0" sourceLinked="1"/>
        <c:majorTickMark val="out"/>
        <c:minorTickMark val="none"/>
        <c:tickLblPos val="nextTo"/>
        <c:crossAx val="180369280"/>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2" y="1"/>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a:defRPr kumimoji="1" sz="1200">
                <a:latin typeface="Tahoma" pitchFamily="34" charset="0"/>
              </a:defRPr>
            </a:lvl1pPr>
          </a:lstStyle>
          <a:p>
            <a:endParaRPr lang="pl-PL" altLang="pl-PL"/>
          </a:p>
        </p:txBody>
      </p:sp>
      <p:sp>
        <p:nvSpPr>
          <p:cNvPr id="19459" name="Rectangle 3"/>
          <p:cNvSpPr>
            <a:spLocks noGrp="1" noChangeArrowheads="1"/>
          </p:cNvSpPr>
          <p:nvPr>
            <p:ph type="dt" sz="quarter" idx="1"/>
          </p:nvPr>
        </p:nvSpPr>
        <p:spPr bwMode="auto">
          <a:xfrm>
            <a:off x="3963991" y="1"/>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a:defRPr kumimoji="1" sz="1200">
                <a:latin typeface="Tahoma" pitchFamily="34" charset="0"/>
              </a:defRPr>
            </a:lvl1pPr>
          </a:lstStyle>
          <a:p>
            <a:endParaRPr lang="pl-PL" altLang="pl-PL"/>
          </a:p>
        </p:txBody>
      </p:sp>
      <p:sp>
        <p:nvSpPr>
          <p:cNvPr id="19460" name="Rectangle 4"/>
          <p:cNvSpPr>
            <a:spLocks noGrp="1" noChangeArrowheads="1"/>
          </p:cNvSpPr>
          <p:nvPr>
            <p:ph type="ftr" sz="quarter" idx="2"/>
          </p:nvPr>
        </p:nvSpPr>
        <p:spPr bwMode="auto">
          <a:xfrm>
            <a:off x="2" y="8818564"/>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a:defRPr kumimoji="1" sz="1200">
                <a:latin typeface="Tahoma" pitchFamily="34" charset="0"/>
              </a:defRPr>
            </a:lvl1pPr>
          </a:lstStyle>
          <a:p>
            <a:endParaRPr lang="pl-PL" altLang="pl-PL"/>
          </a:p>
        </p:txBody>
      </p:sp>
      <p:sp>
        <p:nvSpPr>
          <p:cNvPr id="19461" name="Rectangle 5"/>
          <p:cNvSpPr>
            <a:spLocks noGrp="1" noChangeArrowheads="1"/>
          </p:cNvSpPr>
          <p:nvPr>
            <p:ph type="sldNum" sz="quarter" idx="3"/>
          </p:nvPr>
        </p:nvSpPr>
        <p:spPr bwMode="auto">
          <a:xfrm>
            <a:off x="3963991" y="8818564"/>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a:defRPr kumimoji="1" sz="1200">
                <a:latin typeface="Tahoma" pitchFamily="34" charset="0"/>
              </a:defRPr>
            </a:lvl1pPr>
          </a:lstStyle>
          <a:p>
            <a:fld id="{6EE23E21-0BA0-4748-8256-F67154094D41}" type="slidenum">
              <a:rPr lang="pl-PL" altLang="pl-PL"/>
              <a:pPr/>
              <a:t>‹#›</a:t>
            </a:fld>
            <a:endParaRPr lang="pl-PL" altLang="pl-PL"/>
          </a:p>
        </p:txBody>
      </p:sp>
    </p:spTree>
    <p:extLst>
      <p:ext uri="{BB962C8B-B14F-4D97-AF65-F5344CB8AC3E}">
        <p14:creationId xmlns:p14="http://schemas.microsoft.com/office/powerpoint/2010/main" val="204448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1"/>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pl-PL" altLang="pl-PL"/>
              <a:t>*</a:t>
            </a:r>
            <a:endParaRPr lang="pl-PL" altLang="pl-PL" sz="1200" i="0"/>
          </a:p>
        </p:txBody>
      </p:sp>
      <p:sp>
        <p:nvSpPr>
          <p:cNvPr id="2051" name="Rectangle 3"/>
          <p:cNvSpPr>
            <a:spLocks noGrp="1" noChangeArrowheads="1"/>
          </p:cNvSpPr>
          <p:nvPr>
            <p:ph type="dt" idx="1"/>
          </p:nvPr>
        </p:nvSpPr>
        <p:spPr bwMode="auto">
          <a:xfrm>
            <a:off x="3965578" y="1"/>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pl-PL" altLang="pl-PL"/>
              <a:t>96-07-16</a:t>
            </a:r>
            <a:endParaRPr lang="pl-PL" altLang="pl-PL" sz="1200" i="0"/>
          </a:p>
        </p:txBody>
      </p:sp>
      <p:sp>
        <p:nvSpPr>
          <p:cNvPr id="2052" name="Rectangle 4"/>
          <p:cNvSpPr>
            <a:spLocks noGrp="1" noRot="1" noChangeAspect="1" noChangeArrowheads="1" noTextEdit="1"/>
          </p:cNvSpPr>
          <p:nvPr>
            <p:ph type="sldImg" idx="2"/>
          </p:nvPr>
        </p:nvSpPr>
        <p:spPr bwMode="auto">
          <a:xfrm>
            <a:off x="1177925" y="696913"/>
            <a:ext cx="4641850" cy="34813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31864" y="4410077"/>
            <a:ext cx="51339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675" tIns="46840" rIns="93675" bIns="4684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2054" name="Rectangle 6"/>
          <p:cNvSpPr>
            <a:spLocks noGrp="1" noChangeArrowheads="1"/>
          </p:cNvSpPr>
          <p:nvPr>
            <p:ph type="ftr" sz="quarter" idx="4"/>
          </p:nvPr>
        </p:nvSpPr>
        <p:spPr bwMode="auto">
          <a:xfrm>
            <a:off x="2" y="8820151"/>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pl-PL" altLang="pl-PL"/>
              <a:t>*</a:t>
            </a:r>
            <a:endParaRPr lang="pl-PL" altLang="pl-PL" sz="1200" i="0"/>
          </a:p>
        </p:txBody>
      </p:sp>
      <p:sp>
        <p:nvSpPr>
          <p:cNvPr id="2055" name="Rectangle 7"/>
          <p:cNvSpPr>
            <a:spLocks noGrp="1" noChangeArrowheads="1"/>
          </p:cNvSpPr>
          <p:nvPr>
            <p:ph type="sldNum" sz="quarter" idx="5"/>
          </p:nvPr>
        </p:nvSpPr>
        <p:spPr bwMode="auto">
          <a:xfrm>
            <a:off x="3965578" y="8820151"/>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pl-PL" altLang="pl-PL"/>
              <a:t>##</a:t>
            </a:r>
            <a:endParaRPr lang="pl-PL" altLang="pl-PL" sz="1200" i="0"/>
          </a:p>
        </p:txBody>
      </p:sp>
    </p:spTree>
    <p:extLst>
      <p:ext uri="{BB962C8B-B14F-4D97-AF65-F5344CB8AC3E}">
        <p14:creationId xmlns:p14="http://schemas.microsoft.com/office/powerpoint/2010/main" val="4241274592"/>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pl-PL" altLang="pl-PL"/>
              <a:t>*</a:t>
            </a:r>
            <a:endParaRPr lang="pl-PL" altLang="pl-PL" sz="1200" i="0"/>
          </a:p>
        </p:txBody>
      </p:sp>
      <p:sp>
        <p:nvSpPr>
          <p:cNvPr id="5" name="Rectangle 3"/>
          <p:cNvSpPr>
            <a:spLocks noGrp="1" noChangeArrowheads="1"/>
          </p:cNvSpPr>
          <p:nvPr>
            <p:ph type="dt" idx="1"/>
          </p:nvPr>
        </p:nvSpPr>
        <p:spPr>
          <a:ln/>
        </p:spPr>
        <p:txBody>
          <a:bodyPr/>
          <a:lstStyle/>
          <a:p>
            <a:r>
              <a:rPr lang="pl-PL" altLang="pl-PL"/>
              <a:t>96-07-16</a:t>
            </a:r>
            <a:endParaRPr lang="pl-PL" altLang="pl-PL" sz="1200" i="0"/>
          </a:p>
        </p:txBody>
      </p:sp>
      <p:sp>
        <p:nvSpPr>
          <p:cNvPr id="6" name="Rectangle 6"/>
          <p:cNvSpPr>
            <a:spLocks noGrp="1" noChangeArrowheads="1"/>
          </p:cNvSpPr>
          <p:nvPr>
            <p:ph type="ftr" sz="quarter" idx="4"/>
          </p:nvPr>
        </p:nvSpPr>
        <p:spPr>
          <a:ln/>
        </p:spPr>
        <p:txBody>
          <a:bodyPr/>
          <a:lstStyle/>
          <a:p>
            <a:r>
              <a:rPr lang="pl-PL" altLang="pl-PL"/>
              <a:t>*</a:t>
            </a:r>
            <a:endParaRPr lang="pl-PL" altLang="pl-PL" sz="1200" i="0"/>
          </a:p>
        </p:txBody>
      </p:sp>
      <p:sp>
        <p:nvSpPr>
          <p:cNvPr id="7" name="Rectangle 7"/>
          <p:cNvSpPr>
            <a:spLocks noGrp="1" noChangeArrowheads="1"/>
          </p:cNvSpPr>
          <p:nvPr>
            <p:ph type="sldNum" sz="quarter" idx="5"/>
          </p:nvPr>
        </p:nvSpPr>
        <p:spPr>
          <a:ln/>
        </p:spPr>
        <p:txBody>
          <a:bodyPr/>
          <a:lstStyle/>
          <a:p>
            <a:r>
              <a:rPr lang="pl-PL" altLang="pl-PL"/>
              <a:t>##</a:t>
            </a:r>
            <a:endParaRPr lang="pl-PL" altLang="pl-PL"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agłówka 3"/>
          <p:cNvSpPr>
            <a:spLocks noGrp="1"/>
          </p:cNvSpPr>
          <p:nvPr>
            <p:ph type="hdr" sz="quarter" idx="10"/>
          </p:nvPr>
        </p:nvSpPr>
        <p:spPr/>
        <p:txBody>
          <a:bodyPr/>
          <a:lstStyle/>
          <a:p>
            <a:r>
              <a:rPr lang="pl-PL" altLang="pl-PL" smtClean="0"/>
              <a:t>*</a:t>
            </a:r>
            <a:endParaRPr lang="pl-PL" altLang="pl-PL" sz="1200" i="0"/>
          </a:p>
        </p:txBody>
      </p:sp>
      <p:sp>
        <p:nvSpPr>
          <p:cNvPr id="5" name="Symbol zastępczy daty 4"/>
          <p:cNvSpPr>
            <a:spLocks noGrp="1"/>
          </p:cNvSpPr>
          <p:nvPr>
            <p:ph type="dt" idx="11"/>
          </p:nvPr>
        </p:nvSpPr>
        <p:spPr/>
        <p:txBody>
          <a:bodyPr/>
          <a:lstStyle/>
          <a:p>
            <a:r>
              <a:rPr lang="pl-PL" altLang="pl-PL" smtClean="0"/>
              <a:t>96-07-16</a:t>
            </a:r>
            <a:endParaRPr lang="pl-PL" altLang="pl-PL" sz="1200" i="0"/>
          </a:p>
        </p:txBody>
      </p:sp>
      <p:sp>
        <p:nvSpPr>
          <p:cNvPr id="6" name="Symbol zastępczy stopki 5"/>
          <p:cNvSpPr>
            <a:spLocks noGrp="1"/>
          </p:cNvSpPr>
          <p:nvPr>
            <p:ph type="ftr" sz="quarter" idx="12"/>
          </p:nvPr>
        </p:nvSpPr>
        <p:spPr/>
        <p:txBody>
          <a:bodyPr/>
          <a:lstStyle/>
          <a:p>
            <a:r>
              <a:rPr lang="pl-PL" altLang="pl-PL" smtClean="0"/>
              <a:t>*</a:t>
            </a:r>
            <a:endParaRPr lang="pl-PL" altLang="pl-PL" sz="1200" i="0"/>
          </a:p>
        </p:txBody>
      </p:sp>
      <p:sp>
        <p:nvSpPr>
          <p:cNvPr id="7" name="Symbol zastępczy numeru slajdu 6"/>
          <p:cNvSpPr>
            <a:spLocks noGrp="1"/>
          </p:cNvSpPr>
          <p:nvPr>
            <p:ph type="sldNum" sz="quarter" idx="13"/>
          </p:nvPr>
        </p:nvSpPr>
        <p:spPr/>
        <p:txBody>
          <a:bodyPr/>
          <a:lstStyle/>
          <a:p>
            <a:r>
              <a:rPr lang="pl-PL" altLang="pl-PL" smtClean="0"/>
              <a:t>##</a:t>
            </a:r>
            <a:endParaRPr lang="pl-PL" altLang="pl-PL" sz="1200" i="0"/>
          </a:p>
        </p:txBody>
      </p:sp>
    </p:spTree>
    <p:extLst>
      <p:ext uri="{BB962C8B-B14F-4D97-AF65-F5344CB8AC3E}">
        <p14:creationId xmlns:p14="http://schemas.microsoft.com/office/powerpoint/2010/main" val="270754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pl-PL" altLang="pl-PL"/>
              <a:t>*</a:t>
            </a:r>
            <a:endParaRPr lang="pl-PL" altLang="pl-PL" sz="1200" i="0"/>
          </a:p>
        </p:txBody>
      </p:sp>
      <p:sp>
        <p:nvSpPr>
          <p:cNvPr id="5" name="Rectangle 3"/>
          <p:cNvSpPr>
            <a:spLocks noGrp="1" noChangeArrowheads="1"/>
          </p:cNvSpPr>
          <p:nvPr>
            <p:ph type="dt" idx="1"/>
          </p:nvPr>
        </p:nvSpPr>
        <p:spPr>
          <a:ln/>
        </p:spPr>
        <p:txBody>
          <a:bodyPr/>
          <a:lstStyle/>
          <a:p>
            <a:r>
              <a:rPr lang="pl-PL" altLang="pl-PL"/>
              <a:t>96-07-16</a:t>
            </a:r>
            <a:endParaRPr lang="pl-PL" altLang="pl-PL" sz="1200" i="0"/>
          </a:p>
        </p:txBody>
      </p:sp>
      <p:sp>
        <p:nvSpPr>
          <p:cNvPr id="6" name="Rectangle 6"/>
          <p:cNvSpPr>
            <a:spLocks noGrp="1" noChangeArrowheads="1"/>
          </p:cNvSpPr>
          <p:nvPr>
            <p:ph type="ftr" sz="quarter" idx="4"/>
          </p:nvPr>
        </p:nvSpPr>
        <p:spPr>
          <a:ln/>
        </p:spPr>
        <p:txBody>
          <a:bodyPr/>
          <a:lstStyle/>
          <a:p>
            <a:r>
              <a:rPr lang="pl-PL" altLang="pl-PL"/>
              <a:t>*</a:t>
            </a:r>
            <a:endParaRPr lang="pl-PL" altLang="pl-PL" sz="1200" i="0"/>
          </a:p>
        </p:txBody>
      </p:sp>
      <p:sp>
        <p:nvSpPr>
          <p:cNvPr id="7" name="Rectangle 7"/>
          <p:cNvSpPr>
            <a:spLocks noGrp="1" noChangeArrowheads="1"/>
          </p:cNvSpPr>
          <p:nvPr>
            <p:ph type="sldNum" sz="quarter" idx="5"/>
          </p:nvPr>
        </p:nvSpPr>
        <p:spPr>
          <a:ln/>
        </p:spPr>
        <p:txBody>
          <a:bodyPr/>
          <a:lstStyle/>
          <a:p>
            <a:r>
              <a:rPr lang="pl-PL" altLang="pl-PL"/>
              <a:t>##</a:t>
            </a:r>
            <a:endParaRPr lang="pl-PL" altLang="pl-PL"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4A32646D-2523-4B8F-9EE0-81160904FC85}" type="slidenum">
              <a:rPr lang="pl-PL" altLang="pl-PL" smtClean="0"/>
              <a:pPr/>
              <a:t>‹#›</a:t>
            </a:fld>
            <a:endParaRPr lang="pl-PL" altLang="pl-PL"/>
          </a:p>
        </p:txBody>
      </p:sp>
      <p:grpSp>
        <p:nvGrpSpPr>
          <p:cNvPr id="7" name="Group 2"/>
          <p:cNvGrpSpPr>
            <a:grpSpLocks/>
          </p:cNvGrpSpPr>
          <p:nvPr userDrawn="1"/>
        </p:nvGrpSpPr>
        <p:grpSpPr bwMode="auto">
          <a:xfrm>
            <a:off x="0" y="2438400"/>
            <a:ext cx="9009063" cy="1052513"/>
            <a:chOff x="0" y="1536"/>
            <a:chExt cx="5675" cy="663"/>
          </a:xfrm>
        </p:grpSpPr>
        <p:grpSp>
          <p:nvGrpSpPr>
            <p:cNvPr id="8" name="Group 3"/>
            <p:cNvGrpSpPr>
              <a:grpSpLocks/>
            </p:cNvGrpSpPr>
            <p:nvPr/>
          </p:nvGrpSpPr>
          <p:grpSpPr bwMode="auto">
            <a:xfrm>
              <a:off x="183" y="1604"/>
              <a:ext cx="448" cy="299"/>
              <a:chOff x="720" y="336"/>
              <a:chExt cx="624" cy="432"/>
            </a:xfrm>
          </p:grpSpPr>
          <p:sp>
            <p:nvSpPr>
              <p:cNvPr id="15"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6"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grpSp>
          <p:nvGrpSpPr>
            <p:cNvPr id="9" name="Group 6"/>
            <p:cNvGrpSpPr>
              <a:grpSpLocks/>
            </p:cNvGrpSpPr>
            <p:nvPr/>
          </p:nvGrpSpPr>
          <p:grpSpPr bwMode="auto">
            <a:xfrm>
              <a:off x="261" y="1870"/>
              <a:ext cx="465" cy="299"/>
              <a:chOff x="912" y="2640"/>
              <a:chExt cx="672" cy="432"/>
            </a:xfrm>
          </p:grpSpPr>
          <p:sp>
            <p:nvSpPr>
              <p:cNvPr id="13"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sp>
          <p:nvSpPr>
            <p:cNvPr id="10"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1"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2"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grpSp>
    </p:spTree>
    <p:extLst>
      <p:ext uri="{BB962C8B-B14F-4D97-AF65-F5344CB8AC3E}">
        <p14:creationId xmlns:p14="http://schemas.microsoft.com/office/powerpoint/2010/main" val="146169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BE66F4BA-C254-4664-A1A7-C0E0CEB14F68}" type="slidenum">
              <a:rPr lang="pl-PL" altLang="pl-PL" smtClean="0"/>
              <a:pPr/>
              <a:t>‹#›</a:t>
            </a:fld>
            <a:endParaRPr lang="pl-PL" altLang="pl-PL"/>
          </a:p>
        </p:txBody>
      </p:sp>
    </p:spTree>
    <p:extLst>
      <p:ext uri="{BB962C8B-B14F-4D97-AF65-F5344CB8AC3E}">
        <p14:creationId xmlns:p14="http://schemas.microsoft.com/office/powerpoint/2010/main" val="324884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8C0BB2F0-C848-4316-86E0-B4EC67B4F9E8}" type="slidenum">
              <a:rPr lang="pl-PL" altLang="pl-PL" smtClean="0"/>
              <a:pPr/>
              <a:t>‹#›</a:t>
            </a:fld>
            <a:endParaRPr lang="pl-PL" altLang="pl-PL"/>
          </a:p>
        </p:txBody>
      </p:sp>
    </p:spTree>
    <p:extLst>
      <p:ext uri="{BB962C8B-B14F-4D97-AF65-F5344CB8AC3E}">
        <p14:creationId xmlns:p14="http://schemas.microsoft.com/office/powerpoint/2010/main" val="3247904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ytuł i zawartość">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endParaRPr lang="pl-PL" altLang="pl-PL" dirty="0"/>
          </a:p>
        </p:txBody>
      </p:sp>
      <p:sp>
        <p:nvSpPr>
          <p:cNvPr id="5" name="Symbol zastępczy stopki 4"/>
          <p:cNvSpPr>
            <a:spLocks noGrp="1"/>
          </p:cNvSpPr>
          <p:nvPr>
            <p:ph type="ftr" sz="quarter" idx="11"/>
          </p:nvPr>
        </p:nvSpPr>
        <p:spPr/>
        <p:txBody>
          <a:bodyPr/>
          <a:lstStyle/>
          <a:p>
            <a:endParaRPr lang="pl-PL" altLang="pl-PL" dirty="0"/>
          </a:p>
        </p:txBody>
      </p:sp>
      <p:sp>
        <p:nvSpPr>
          <p:cNvPr id="6" name="Symbol zastępczy numeru slajdu 5"/>
          <p:cNvSpPr>
            <a:spLocks noGrp="1"/>
          </p:cNvSpPr>
          <p:nvPr>
            <p:ph type="sldNum" sz="quarter" idx="12"/>
          </p:nvPr>
        </p:nvSpPr>
        <p:spPr/>
        <p:txBody>
          <a:bodyPr/>
          <a:lstStyle/>
          <a:p>
            <a:fld id="{CA5BE040-86AC-458E-BBA4-533BA4ADD611}" type="slidenum">
              <a:rPr lang="pl-PL" altLang="pl-PL" smtClean="0"/>
              <a:pPr/>
              <a:t>‹#›</a:t>
            </a:fld>
            <a:endParaRPr lang="pl-PL" altLang="pl-PL"/>
          </a:p>
        </p:txBody>
      </p:sp>
    </p:spTree>
    <p:extLst>
      <p:ext uri="{BB962C8B-B14F-4D97-AF65-F5344CB8AC3E}">
        <p14:creationId xmlns:p14="http://schemas.microsoft.com/office/powerpoint/2010/main" val="381941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C8B6F552-1A1F-4869-91B9-B71CFA1E6E66}" type="slidenum">
              <a:rPr lang="pl-PL" altLang="pl-PL" smtClean="0"/>
              <a:pPr/>
              <a:t>‹#›</a:t>
            </a:fld>
            <a:endParaRPr lang="pl-PL" altLang="pl-PL"/>
          </a:p>
        </p:txBody>
      </p:sp>
    </p:spTree>
    <p:extLst>
      <p:ext uri="{BB962C8B-B14F-4D97-AF65-F5344CB8AC3E}">
        <p14:creationId xmlns:p14="http://schemas.microsoft.com/office/powerpoint/2010/main" val="3819416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endParaRPr lang="pl-PL" altLang="pl-PL"/>
          </a:p>
        </p:txBody>
      </p:sp>
      <p:sp>
        <p:nvSpPr>
          <p:cNvPr id="5" name="Symbol zastępczy stopki 4"/>
          <p:cNvSpPr>
            <a:spLocks noGrp="1"/>
          </p:cNvSpPr>
          <p:nvPr>
            <p:ph type="ftr" sz="quarter" idx="11"/>
          </p:nvPr>
        </p:nvSpPr>
        <p:spPr/>
        <p:txBody>
          <a:bodyPr/>
          <a:lstStyle/>
          <a:p>
            <a:endParaRPr lang="pl-PL" altLang="pl-PL"/>
          </a:p>
        </p:txBody>
      </p:sp>
      <p:sp>
        <p:nvSpPr>
          <p:cNvPr id="6" name="Symbol zastępczy numeru slajdu 5"/>
          <p:cNvSpPr>
            <a:spLocks noGrp="1"/>
          </p:cNvSpPr>
          <p:nvPr>
            <p:ph type="sldNum" sz="quarter" idx="12"/>
          </p:nvPr>
        </p:nvSpPr>
        <p:spPr/>
        <p:txBody>
          <a:bodyPr/>
          <a:lstStyle/>
          <a:p>
            <a:fld id="{F47949E5-396B-40D1-B072-C51DCE8B5659}" type="slidenum">
              <a:rPr lang="pl-PL" altLang="pl-PL" smtClean="0"/>
              <a:pPr/>
              <a:t>‹#›</a:t>
            </a:fld>
            <a:endParaRPr lang="pl-PL" altLang="pl-PL"/>
          </a:p>
        </p:txBody>
      </p:sp>
    </p:spTree>
    <p:extLst>
      <p:ext uri="{BB962C8B-B14F-4D97-AF65-F5344CB8AC3E}">
        <p14:creationId xmlns:p14="http://schemas.microsoft.com/office/powerpoint/2010/main" val="295642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34E7B3C7-28DD-4E4F-AD3E-ED6A7463DBFB}" type="slidenum">
              <a:rPr lang="pl-PL" altLang="pl-PL" smtClean="0"/>
              <a:pPr/>
              <a:t>‹#›</a:t>
            </a:fld>
            <a:endParaRPr lang="pl-PL" altLang="pl-PL"/>
          </a:p>
        </p:txBody>
      </p:sp>
    </p:spTree>
    <p:extLst>
      <p:ext uri="{BB962C8B-B14F-4D97-AF65-F5344CB8AC3E}">
        <p14:creationId xmlns:p14="http://schemas.microsoft.com/office/powerpoint/2010/main" val="426013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endParaRPr lang="pl-PL" altLang="pl-PL"/>
          </a:p>
        </p:txBody>
      </p:sp>
      <p:sp>
        <p:nvSpPr>
          <p:cNvPr id="8" name="Symbol zastępczy stopki 7"/>
          <p:cNvSpPr>
            <a:spLocks noGrp="1"/>
          </p:cNvSpPr>
          <p:nvPr>
            <p:ph type="ftr" sz="quarter" idx="11"/>
          </p:nvPr>
        </p:nvSpPr>
        <p:spPr/>
        <p:txBody>
          <a:bodyPr/>
          <a:lstStyle/>
          <a:p>
            <a:endParaRPr lang="pl-PL" altLang="pl-PL"/>
          </a:p>
        </p:txBody>
      </p:sp>
      <p:sp>
        <p:nvSpPr>
          <p:cNvPr id="9" name="Symbol zastępczy numeru slajdu 8"/>
          <p:cNvSpPr>
            <a:spLocks noGrp="1"/>
          </p:cNvSpPr>
          <p:nvPr>
            <p:ph type="sldNum" sz="quarter" idx="12"/>
          </p:nvPr>
        </p:nvSpPr>
        <p:spPr/>
        <p:txBody>
          <a:bodyPr/>
          <a:lstStyle/>
          <a:p>
            <a:fld id="{738553DD-C1EB-4B40-802D-5235828A506C}" type="slidenum">
              <a:rPr lang="pl-PL" altLang="pl-PL" smtClean="0"/>
              <a:pPr/>
              <a:t>‹#›</a:t>
            </a:fld>
            <a:endParaRPr lang="pl-PL" altLang="pl-PL"/>
          </a:p>
        </p:txBody>
      </p:sp>
    </p:spTree>
    <p:extLst>
      <p:ext uri="{BB962C8B-B14F-4D97-AF65-F5344CB8AC3E}">
        <p14:creationId xmlns:p14="http://schemas.microsoft.com/office/powerpoint/2010/main" val="163167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endParaRPr lang="pl-PL" altLang="pl-PL"/>
          </a:p>
        </p:txBody>
      </p:sp>
      <p:sp>
        <p:nvSpPr>
          <p:cNvPr id="4" name="Symbol zastępczy stopki 3"/>
          <p:cNvSpPr>
            <a:spLocks noGrp="1"/>
          </p:cNvSpPr>
          <p:nvPr>
            <p:ph type="ftr" sz="quarter" idx="11"/>
          </p:nvPr>
        </p:nvSpPr>
        <p:spPr/>
        <p:txBody>
          <a:bodyPr/>
          <a:lstStyle/>
          <a:p>
            <a:endParaRPr lang="pl-PL" altLang="pl-PL"/>
          </a:p>
        </p:txBody>
      </p:sp>
      <p:sp>
        <p:nvSpPr>
          <p:cNvPr id="5" name="Symbol zastępczy numeru slajdu 4"/>
          <p:cNvSpPr>
            <a:spLocks noGrp="1"/>
          </p:cNvSpPr>
          <p:nvPr>
            <p:ph type="sldNum" sz="quarter" idx="12"/>
          </p:nvPr>
        </p:nvSpPr>
        <p:spPr/>
        <p:txBody>
          <a:bodyPr/>
          <a:lstStyle/>
          <a:p>
            <a:fld id="{BD123EC5-E2C4-4380-88FA-CD31B145865C}" type="slidenum">
              <a:rPr lang="pl-PL" altLang="pl-PL" smtClean="0"/>
              <a:pPr/>
              <a:t>‹#›</a:t>
            </a:fld>
            <a:endParaRPr lang="pl-PL" altLang="pl-PL"/>
          </a:p>
        </p:txBody>
      </p:sp>
    </p:spTree>
    <p:extLst>
      <p:ext uri="{BB962C8B-B14F-4D97-AF65-F5344CB8AC3E}">
        <p14:creationId xmlns:p14="http://schemas.microsoft.com/office/powerpoint/2010/main" val="344348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endParaRPr lang="pl-PL" altLang="pl-PL"/>
          </a:p>
        </p:txBody>
      </p:sp>
      <p:sp>
        <p:nvSpPr>
          <p:cNvPr id="3" name="Symbol zastępczy stopki 2"/>
          <p:cNvSpPr>
            <a:spLocks noGrp="1"/>
          </p:cNvSpPr>
          <p:nvPr>
            <p:ph type="ftr" sz="quarter" idx="11"/>
          </p:nvPr>
        </p:nvSpPr>
        <p:spPr/>
        <p:txBody>
          <a:bodyPr/>
          <a:lstStyle/>
          <a:p>
            <a:endParaRPr lang="pl-PL" altLang="pl-PL"/>
          </a:p>
        </p:txBody>
      </p:sp>
      <p:sp>
        <p:nvSpPr>
          <p:cNvPr id="4" name="Symbol zastępczy numeru slajdu 3"/>
          <p:cNvSpPr>
            <a:spLocks noGrp="1"/>
          </p:cNvSpPr>
          <p:nvPr>
            <p:ph type="sldNum" sz="quarter" idx="12"/>
          </p:nvPr>
        </p:nvSpPr>
        <p:spPr/>
        <p:txBody>
          <a:bodyPr/>
          <a:lstStyle/>
          <a:p>
            <a:fld id="{E3803D07-F2A1-454F-B4FA-BFE4CDD3530D}" type="slidenum">
              <a:rPr lang="pl-PL" altLang="pl-PL" smtClean="0"/>
              <a:pPr/>
              <a:t>‹#›</a:t>
            </a:fld>
            <a:endParaRPr lang="pl-PL" altLang="pl-PL"/>
          </a:p>
        </p:txBody>
      </p:sp>
    </p:spTree>
    <p:extLst>
      <p:ext uri="{BB962C8B-B14F-4D97-AF65-F5344CB8AC3E}">
        <p14:creationId xmlns:p14="http://schemas.microsoft.com/office/powerpoint/2010/main" val="89323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6217A972-A107-49BB-8E8A-3F3ED94F0A6A}" type="slidenum">
              <a:rPr lang="pl-PL" altLang="pl-PL" smtClean="0"/>
              <a:pPr/>
              <a:t>‹#›</a:t>
            </a:fld>
            <a:endParaRPr lang="pl-PL" altLang="pl-PL"/>
          </a:p>
        </p:txBody>
      </p:sp>
    </p:spTree>
    <p:extLst>
      <p:ext uri="{BB962C8B-B14F-4D97-AF65-F5344CB8AC3E}">
        <p14:creationId xmlns:p14="http://schemas.microsoft.com/office/powerpoint/2010/main" val="363088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altLang="pl-PL"/>
          </a:p>
        </p:txBody>
      </p:sp>
      <p:sp>
        <p:nvSpPr>
          <p:cNvPr id="6" name="Symbol zastępczy stopki 5"/>
          <p:cNvSpPr>
            <a:spLocks noGrp="1"/>
          </p:cNvSpPr>
          <p:nvPr>
            <p:ph type="ftr" sz="quarter" idx="11"/>
          </p:nvPr>
        </p:nvSpPr>
        <p:spPr/>
        <p:txBody>
          <a:bodyPr/>
          <a:lstStyle/>
          <a:p>
            <a:endParaRPr lang="pl-PL" altLang="pl-PL"/>
          </a:p>
        </p:txBody>
      </p:sp>
      <p:sp>
        <p:nvSpPr>
          <p:cNvPr id="7" name="Symbol zastępczy numeru slajdu 6"/>
          <p:cNvSpPr>
            <a:spLocks noGrp="1"/>
          </p:cNvSpPr>
          <p:nvPr>
            <p:ph type="sldNum" sz="quarter" idx="12"/>
          </p:nvPr>
        </p:nvSpPr>
        <p:spPr/>
        <p:txBody>
          <a:bodyPr/>
          <a:lstStyle/>
          <a:p>
            <a:fld id="{F16BA2C3-025E-49CF-BCA9-9EFD4E9348B5}" type="slidenum">
              <a:rPr lang="pl-PL" altLang="pl-PL" smtClean="0"/>
              <a:pPr/>
              <a:t>‹#›</a:t>
            </a:fld>
            <a:endParaRPr lang="pl-PL" altLang="pl-PL"/>
          </a:p>
        </p:txBody>
      </p:sp>
    </p:spTree>
    <p:extLst>
      <p:ext uri="{BB962C8B-B14F-4D97-AF65-F5344CB8AC3E}">
        <p14:creationId xmlns:p14="http://schemas.microsoft.com/office/powerpoint/2010/main" val="307034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alt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lt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6F552-1A1F-4869-91B9-B71CFA1E6E66}" type="slidenum">
              <a:rPr lang="pl-PL" altLang="pl-PL" smtClean="0"/>
              <a:pPr/>
              <a:t>‹#›</a:t>
            </a:fld>
            <a:endParaRPr lang="pl-PL" altLang="pl-PL"/>
          </a:p>
        </p:txBody>
      </p:sp>
      <p:grpSp>
        <p:nvGrpSpPr>
          <p:cNvPr id="7" name="Grupa 6"/>
          <p:cNvGrpSpPr/>
          <p:nvPr userDrawn="1"/>
        </p:nvGrpSpPr>
        <p:grpSpPr>
          <a:xfrm>
            <a:off x="35495" y="5609167"/>
            <a:ext cx="9105049" cy="1132201"/>
            <a:chOff x="35495" y="29432"/>
            <a:chExt cx="9105049" cy="1132201"/>
          </a:xfrm>
        </p:grpSpPr>
        <p:pic>
          <p:nvPicPr>
            <p:cNvPr id="8" name="Obraz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9" name="Obraz 8"/>
            <p:cNvPicPr>
              <a:picLocks noChangeAspect="1"/>
            </p:cNvPicPr>
            <p:nvPr userDrawn="1"/>
          </p:nvPicPr>
          <p:blipFill rotWithShape="1">
            <a:blip r:embed="rId15"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890608941"/>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hyperlink" Target="http://inicjatywa.um.warszawa.pl/na-glownej/las-dla-nas" TargetMode="External"/><Relationship Id="rId13" Type="http://schemas.openxmlformats.org/officeDocument/2006/relationships/hyperlink" Target="http://inicjatywa.um.warszawa.pl/na-glownej/remont-gibalaka" TargetMode="External"/><Relationship Id="rId18" Type="http://schemas.openxmlformats.org/officeDocument/2006/relationships/hyperlink" Target="http://inicjatywa.um.warszawa.pl/na-glownej/wielkanocne-tradycje-na-targ-wku-fabrycznym" TargetMode="External"/><Relationship Id="rId3" Type="http://schemas.openxmlformats.org/officeDocument/2006/relationships/hyperlink" Target="http://inicjatywa.um.warszawa.pl/aktualnosci/wydarzenia/zrealizowane-inicjatywy" TargetMode="External"/><Relationship Id="rId7" Type="http://schemas.openxmlformats.org/officeDocument/2006/relationships/hyperlink" Target="http://inicjatywa.um.warszawa.pl/na-glownej/ii-wi-to-kolonii-wawelberga" TargetMode="External"/><Relationship Id="rId12" Type="http://schemas.openxmlformats.org/officeDocument/2006/relationships/hyperlink" Target="http://inicjatywa.um.warszawa.pl/na-glownej/przesz-o-dla-przysz-o-ci" TargetMode="External"/><Relationship Id="rId17" Type="http://schemas.openxmlformats.org/officeDocument/2006/relationships/hyperlink" Target="http://inicjatywa.um.warszawa.pl/na-glownej/wasz-park" TargetMode="External"/><Relationship Id="rId2" Type="http://schemas.openxmlformats.org/officeDocument/2006/relationships/hyperlink" Target="http://inicjatywa.um.warszawa.pl/na-glownej/modernizacja-trybuny-sportowej-pod-zegarem" TargetMode="External"/><Relationship Id="rId16" Type="http://schemas.openxmlformats.org/officeDocument/2006/relationships/hyperlink" Target="http://inicjatywa.um.warszawa.pl/na-glownej/turniej-o-puchar-kamionkowskich-b-oni-elekcyjnych" TargetMode="External"/><Relationship Id="rId1" Type="http://schemas.openxmlformats.org/officeDocument/2006/relationships/slideLayout" Target="../slideLayouts/slideLayout12.xml"/><Relationship Id="rId6" Type="http://schemas.openxmlformats.org/officeDocument/2006/relationships/hyperlink" Target="http://inicjatywa.um.warszawa.pl/na-glownej/festiwal-tchoukballa-na-woli" TargetMode="External"/><Relationship Id="rId11" Type="http://schemas.openxmlformats.org/officeDocument/2006/relationships/hyperlink" Target="http://inicjatywa.um.warszawa.pl/na-glownej/pota-c-wka-w-stylu-retro" TargetMode="External"/><Relationship Id="rId5" Type="http://schemas.openxmlformats.org/officeDocument/2006/relationships/hyperlink" Target="http://inicjatywa.um.warszawa.pl/na-glownej/dzie-s-siada-w-lesie-milowym" TargetMode="External"/><Relationship Id="rId15" Type="http://schemas.openxmlformats.org/officeDocument/2006/relationships/hyperlink" Target="http://inicjatywa.um.warszawa.pl/na-glownej/stalowa-da-si-lubi" TargetMode="External"/><Relationship Id="rId10" Type="http://schemas.openxmlformats.org/officeDocument/2006/relationships/hyperlink" Target="http://inicjatywa.um.warszawa.pl/na-glownej/ochrona-miejskich-zapylaczy" TargetMode="External"/><Relationship Id="rId4" Type="http://schemas.openxmlformats.org/officeDocument/2006/relationships/hyperlink" Target="http://inicjatywa.um.warszawa.pl/na-glownej/2016" TargetMode="External"/><Relationship Id="rId9" Type="http://schemas.openxmlformats.org/officeDocument/2006/relationships/hyperlink" Target="http://inicjatywa.um.warszawa.pl/na-glownej/muranowski-festyn-rodzinny" TargetMode="External"/><Relationship Id="rId14" Type="http://schemas.openxmlformats.org/officeDocument/2006/relationships/hyperlink" Target="http://inicjatywa.um.warszawa.pl/na-glownej/rewitalizacja-trawnika-przy-ul-g-rskiej"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https://pl.wikipedia.org/wiki/Porto_Alegre" TargetMode="External"/><Relationship Id="rId2" Type="http://schemas.openxmlformats.org/officeDocument/2006/relationships/hyperlink" Target="https://pl.wikipedia.org/wiki/Brazylia" TargetMode="External"/><Relationship Id="rId1" Type="http://schemas.openxmlformats.org/officeDocument/2006/relationships/slideLayout" Target="../slideLayouts/slideLayout12.xml"/><Relationship Id="rId4" Type="http://schemas.openxmlformats.org/officeDocument/2006/relationships/hyperlink" Target="https://pl.wikipedia.org/wiki/Bud%C5%BCet_partycypacyjny#cite_note-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l.wikipedia.org/wiki/Partia_Pracuj%C4%85cych" TargetMode="External"/><Relationship Id="rId2" Type="http://schemas.openxmlformats.org/officeDocument/2006/relationships/hyperlink" Target="https://pl.wikipedia.org/wiki/Demokracja"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s://pl.wikipedia.org/wiki/Bud%C5%BCet_partycypacyjny#cite_note-autonazwa1-6" TargetMode="External"/><Relationship Id="rId2" Type="http://schemas.openxmlformats.org/officeDocument/2006/relationships/hyperlink" Target="https://pl.wikipedia.org/wiki/Sopot" TargetMode="External"/><Relationship Id="rId1" Type="http://schemas.openxmlformats.org/officeDocument/2006/relationships/slideLayout" Target="../slideLayouts/slideLayout12.xml"/><Relationship Id="rId6" Type="http://schemas.openxmlformats.org/officeDocument/2006/relationships/hyperlink" Target="https://pl.wikipedia.org/wiki/Bydgoszcz" TargetMode="External"/><Relationship Id="rId5" Type="http://schemas.openxmlformats.org/officeDocument/2006/relationships/hyperlink" Target="https://pl.wikipedia.org/wiki/Dzielnica_miasta" TargetMode="External"/><Relationship Id="rId4" Type="http://schemas.openxmlformats.org/officeDocument/2006/relationships/hyperlink" Target="https://pl.wikipedia.org/wiki/Warszaw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836054" y="1340768"/>
            <a:ext cx="7772400" cy="2016224"/>
          </a:xfrm>
        </p:spPr>
        <p:txBody>
          <a:bodyPr>
            <a:normAutofit fontScale="90000"/>
          </a:bodyPr>
          <a:lstStyle/>
          <a:p>
            <a:r>
              <a:rPr lang="pl-PL" dirty="0"/>
              <a:t>Organizacyjne, prawne i finansowe aspekty funkcjonowania grupy samopomocowej </a:t>
            </a:r>
            <a:r>
              <a:rPr lang="pl-PL" dirty="0" smtClean="0"/>
              <a:t/>
            </a:r>
            <a:br>
              <a:rPr lang="pl-PL" dirty="0" smtClean="0"/>
            </a:br>
            <a:r>
              <a:rPr lang="pl-PL" sz="1800" dirty="0" smtClean="0"/>
              <a:t>(wybrane </a:t>
            </a:r>
            <a:r>
              <a:rPr lang="pl-PL" sz="1800" dirty="0" smtClean="0"/>
              <a:t>zagadnienia  -  konspekt </a:t>
            </a:r>
            <a:r>
              <a:rPr lang="pl-PL" sz="1800" dirty="0" smtClean="0"/>
              <a:t>wykładu)</a:t>
            </a:r>
            <a:endParaRPr lang="pl-PL" altLang="pl-PL" sz="1800" dirty="0"/>
          </a:p>
        </p:txBody>
      </p:sp>
      <p:sp>
        <p:nvSpPr>
          <p:cNvPr id="4101" name="Rectangle 5"/>
          <p:cNvSpPr>
            <a:spLocks noGrp="1" noChangeArrowheads="1"/>
          </p:cNvSpPr>
          <p:nvPr>
            <p:ph type="subTitle" idx="1"/>
          </p:nvPr>
        </p:nvSpPr>
        <p:spPr>
          <a:xfrm>
            <a:off x="630651" y="4005064"/>
            <a:ext cx="7976868" cy="2664296"/>
          </a:xfrm>
        </p:spPr>
        <p:txBody>
          <a:bodyPr>
            <a:normAutofit fontScale="85000" lnSpcReduction="20000"/>
          </a:bodyPr>
          <a:lstStyle/>
          <a:p>
            <a:r>
              <a:rPr lang="pl-PL" altLang="pl-PL" sz="2400" b="1" dirty="0" smtClean="0"/>
              <a:t>Rządowy Program na rzecz Aktywności Społecznej </a:t>
            </a:r>
            <a:br>
              <a:rPr lang="pl-PL" altLang="pl-PL" sz="2400" b="1" dirty="0" smtClean="0"/>
            </a:br>
            <a:r>
              <a:rPr lang="pl-PL" altLang="pl-PL" sz="2400" b="1" dirty="0" smtClean="0"/>
              <a:t>ASOS 2016</a:t>
            </a:r>
          </a:p>
          <a:p>
            <a:pPr>
              <a:lnSpc>
                <a:spcPct val="200000"/>
              </a:lnSpc>
            </a:pPr>
            <a:r>
              <a:rPr lang="pl-PL" altLang="pl-PL" sz="2400" dirty="0" smtClean="0"/>
              <a:t>Warsztat </a:t>
            </a:r>
            <a:r>
              <a:rPr lang="pl-PL" altLang="pl-PL" sz="2400" dirty="0" smtClean="0"/>
              <a:t>szkoleniowy dla liderów</a:t>
            </a:r>
          </a:p>
          <a:p>
            <a:r>
              <a:rPr lang="pl-PL" altLang="pl-PL" sz="1800" dirty="0" smtClean="0"/>
              <a:t>Konstancin Jeziorna, 9 września 2016</a:t>
            </a:r>
          </a:p>
          <a:p>
            <a:r>
              <a:rPr lang="pl-PL" altLang="pl-PL" sz="1800" dirty="0" smtClean="0"/>
              <a:t>Jan Latkowski, Fundacja </a:t>
            </a:r>
            <a:r>
              <a:rPr lang="pl-PL" altLang="pl-PL" sz="1800" dirty="0" err="1" smtClean="0"/>
              <a:t>Praesterno</a:t>
            </a:r>
            <a:endParaRPr lang="pl-PL" altLang="pl-PL" sz="1800" dirty="0" smtClean="0"/>
          </a:p>
          <a:p>
            <a:endParaRPr lang="pl-PL" altLang="pl-PL" sz="1800" dirty="0"/>
          </a:p>
          <a:p>
            <a:pPr lvl="0" fontAlgn="base">
              <a:lnSpc>
                <a:spcPts val="1600"/>
              </a:lnSpc>
              <a:spcAft>
                <a:spcPct val="0"/>
              </a:spcAft>
              <a:buClr>
                <a:srgbClr val="800080"/>
              </a:buClr>
              <a:buSzPct val="60000"/>
            </a:pPr>
            <a:endParaRPr lang="pl-PL" sz="1200" kern="0" dirty="0" smtClean="0">
              <a:solidFill>
                <a:srgbClr val="292934"/>
              </a:solidFill>
              <a:latin typeface="Tahoma"/>
            </a:endParaRPr>
          </a:p>
          <a:p>
            <a:pPr lvl="0" fontAlgn="base">
              <a:lnSpc>
                <a:spcPts val="1600"/>
              </a:lnSpc>
              <a:spcAft>
                <a:spcPct val="0"/>
              </a:spcAft>
              <a:buClr>
                <a:srgbClr val="800080"/>
              </a:buClr>
              <a:buSzPct val="60000"/>
            </a:pPr>
            <a:r>
              <a:rPr lang="pl-PL" sz="1200" kern="0" dirty="0" smtClean="0">
                <a:solidFill>
                  <a:srgbClr val="292934"/>
                </a:solidFill>
                <a:latin typeface="Tahoma"/>
              </a:rPr>
              <a:t>Zadanie </a:t>
            </a:r>
            <a:r>
              <a:rPr lang="pl-PL" sz="1200" kern="0" dirty="0">
                <a:solidFill>
                  <a:srgbClr val="292934"/>
                </a:solidFill>
                <a:latin typeface="Tahoma"/>
              </a:rPr>
              <a:t>jest współfinansowane ze środków Ministra Rodziny, Pracy i Polityki Społecznej w ramach Rządowego Programu na rzecz Aktywności Społecznej Osób Starszych na lata 2014-2020</a:t>
            </a:r>
            <a:endParaRPr lang="pl-PL" altLang="pl-PL" sz="1800" kern="0" dirty="0">
              <a:solidFill>
                <a:srgbClr val="292934"/>
              </a:solidFill>
              <a:latin typeface="Tahoma"/>
            </a:endParaRPr>
          </a:p>
          <a:p>
            <a:endParaRPr lang="pl-PL" altLang="pl-PL" sz="1800" dirty="0"/>
          </a:p>
        </p:txBody>
      </p:sp>
      <p:grpSp>
        <p:nvGrpSpPr>
          <p:cNvPr id="10" name="Grupa 9"/>
          <p:cNvGrpSpPr/>
          <p:nvPr/>
        </p:nvGrpSpPr>
        <p:grpSpPr>
          <a:xfrm>
            <a:off x="3455" y="64551"/>
            <a:ext cx="9105049" cy="1132201"/>
            <a:chOff x="35495" y="29432"/>
            <a:chExt cx="9105049" cy="1132201"/>
          </a:xfrm>
        </p:grpSpPr>
        <p:pic>
          <p:nvPicPr>
            <p:cNvPr id="11" name="Obraz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12" name="Obraz 11"/>
            <p:cNvPicPr>
              <a:picLocks noChangeAspect="1"/>
            </p:cNvPicPr>
            <p:nvPr userDrawn="1"/>
          </p:nvPicPr>
          <p:blipFill rotWithShape="1">
            <a:blip r:embed="rId4"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548680"/>
            <a:ext cx="7488832" cy="3831818"/>
          </a:xfrm>
          <a:prstGeom prst="rect">
            <a:avLst/>
          </a:prstGeom>
        </p:spPr>
        <p:txBody>
          <a:bodyPr wrap="square">
            <a:spAutoFit/>
          </a:bodyPr>
          <a:lstStyle/>
          <a:p>
            <a:pPr>
              <a:lnSpc>
                <a:spcPct val="150000"/>
              </a:lnSpc>
            </a:pPr>
            <a:r>
              <a:rPr lang="pl-PL" b="1" dirty="0" smtClean="0"/>
              <a:t>TRZY ŚCIEŻKI REALIZACJI DZIAŁAŃ:</a:t>
            </a:r>
            <a:endParaRPr lang="pl-PL" dirty="0" smtClean="0"/>
          </a:p>
          <a:p>
            <a:pPr>
              <a:lnSpc>
                <a:spcPct val="150000"/>
              </a:lnSpc>
            </a:pPr>
            <a:endParaRPr lang="pl-PL" dirty="0"/>
          </a:p>
          <a:p>
            <a:pPr marL="342900" lvl="0" indent="-342900" algn="just">
              <a:lnSpc>
                <a:spcPct val="150000"/>
              </a:lnSpc>
              <a:buFont typeface="+mj-lt"/>
              <a:buAutoNum type="arabicPeriod"/>
            </a:pPr>
            <a:r>
              <a:rPr lang="pl-PL" dirty="0"/>
              <a:t>Działania całkowicie  niesformalizowane (samodzielne) – co nie znaczy niezgodne z prawem, ale prowadzone w obszarze przez prawo nieregulowanym</a:t>
            </a:r>
            <a:r>
              <a:rPr lang="pl-PL" dirty="0" smtClean="0"/>
              <a:t>;</a:t>
            </a:r>
            <a:r>
              <a:rPr lang="pl-PL" dirty="0"/>
              <a:t> </a:t>
            </a:r>
            <a:endParaRPr lang="pl-PL" dirty="0" smtClean="0"/>
          </a:p>
          <a:p>
            <a:pPr marL="342900" lvl="0" indent="-342900">
              <a:lnSpc>
                <a:spcPct val="150000"/>
              </a:lnSpc>
              <a:buFont typeface="+mj-lt"/>
              <a:buAutoNum type="arabicPeriod"/>
            </a:pPr>
            <a:endParaRPr lang="pl-PL" dirty="0"/>
          </a:p>
          <a:p>
            <a:pPr marL="342900" lvl="0" indent="-342900">
              <a:lnSpc>
                <a:spcPct val="150000"/>
              </a:lnSpc>
              <a:buFont typeface="+mj-lt"/>
              <a:buAutoNum type="arabicPeriod"/>
            </a:pPr>
            <a:r>
              <a:rPr lang="pl-PL" dirty="0"/>
              <a:t>Działania realizowane we współpracy (pod opieką) innej </a:t>
            </a:r>
            <a:r>
              <a:rPr lang="pl-PL" dirty="0" smtClean="0"/>
              <a:t>organizacji;</a:t>
            </a:r>
            <a:r>
              <a:rPr lang="pl-PL" dirty="0"/>
              <a:t> </a:t>
            </a:r>
            <a:endParaRPr lang="pl-PL" dirty="0" smtClean="0"/>
          </a:p>
          <a:p>
            <a:pPr marL="342900" lvl="0" indent="-342900">
              <a:lnSpc>
                <a:spcPct val="150000"/>
              </a:lnSpc>
              <a:buFont typeface="+mj-lt"/>
              <a:buAutoNum type="arabicPeriod"/>
            </a:pPr>
            <a:endParaRPr lang="pl-PL" dirty="0"/>
          </a:p>
          <a:p>
            <a:pPr marL="342900" indent="-342900">
              <a:lnSpc>
                <a:spcPct val="150000"/>
              </a:lnSpc>
              <a:buFont typeface="+mj-lt"/>
              <a:buAutoNum type="arabicPeriod"/>
            </a:pPr>
            <a:r>
              <a:rPr lang="pl-PL" dirty="0"/>
              <a:t>Działania realizowane samodzielnie i całkowicie sformalizowane.</a:t>
            </a:r>
          </a:p>
        </p:txBody>
      </p:sp>
    </p:spTree>
    <p:extLst>
      <p:ext uri="{BB962C8B-B14F-4D97-AF65-F5344CB8AC3E}">
        <p14:creationId xmlns:p14="http://schemas.microsoft.com/office/powerpoint/2010/main" val="1758462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764704"/>
            <a:ext cx="7488832" cy="3831818"/>
          </a:xfrm>
          <a:prstGeom prst="rect">
            <a:avLst/>
          </a:prstGeom>
        </p:spPr>
        <p:txBody>
          <a:bodyPr wrap="square">
            <a:spAutoFit/>
          </a:bodyPr>
          <a:lstStyle/>
          <a:p>
            <a:pPr algn="just">
              <a:lnSpc>
                <a:spcPct val="150000"/>
              </a:lnSpc>
            </a:pPr>
            <a:r>
              <a:rPr lang="pl-PL" b="1" dirty="0"/>
              <a:t>Działania całkowicie  niesformalizowane (samodzielne) – co nie znaczy niezgodne z prawem, ale prowadzone w obszarze przez prawo nieregulowanym;</a:t>
            </a:r>
            <a:endParaRPr lang="pl-PL" dirty="0"/>
          </a:p>
          <a:p>
            <a:pPr algn="just">
              <a:lnSpc>
                <a:spcPct val="150000"/>
              </a:lnSpc>
            </a:pPr>
            <a:r>
              <a:rPr lang="pl-PL" dirty="0"/>
              <a:t> </a:t>
            </a:r>
          </a:p>
          <a:p>
            <a:pPr algn="just">
              <a:lnSpc>
                <a:spcPct val="150000"/>
              </a:lnSpc>
            </a:pPr>
            <a:r>
              <a:rPr lang="pl-PL" b="1" dirty="0"/>
              <a:t>Konstytucja RP</a:t>
            </a:r>
            <a:endParaRPr lang="pl-PL" dirty="0"/>
          </a:p>
          <a:p>
            <a:pPr algn="just">
              <a:lnSpc>
                <a:spcPct val="150000"/>
              </a:lnSpc>
            </a:pPr>
            <a:r>
              <a:rPr lang="pl-PL" b="1" i="1" dirty="0"/>
              <a:t>Art. 12. </a:t>
            </a:r>
            <a:r>
              <a:rPr lang="pl-PL" i="1" dirty="0"/>
              <a:t>Rzeczpospolita Polska zapewnia wolność tworzenia i działania związków zawodowych, organizacji społeczno-zawodowych rolników, stowarzyszeń, ruchów obywatelskich, innych dobrowolnych zrzeszeń oraz fundacji.   </a:t>
            </a:r>
            <a:r>
              <a:rPr lang="pl-PL" dirty="0"/>
              <a:t>  </a:t>
            </a:r>
          </a:p>
        </p:txBody>
      </p:sp>
    </p:spTree>
    <p:extLst>
      <p:ext uri="{BB962C8B-B14F-4D97-AF65-F5344CB8AC3E}">
        <p14:creationId xmlns:p14="http://schemas.microsoft.com/office/powerpoint/2010/main" val="3363557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67544" y="404665"/>
            <a:ext cx="7632848" cy="5493812"/>
          </a:xfrm>
          <a:prstGeom prst="rect">
            <a:avLst/>
          </a:prstGeom>
        </p:spPr>
        <p:txBody>
          <a:bodyPr wrap="square">
            <a:spAutoFit/>
          </a:bodyPr>
          <a:lstStyle/>
          <a:p>
            <a:pPr>
              <a:lnSpc>
                <a:spcPct val="150000"/>
              </a:lnSpc>
            </a:pPr>
            <a:r>
              <a:rPr lang="pl-PL" b="1" dirty="0"/>
              <a:t>Plusy i </a:t>
            </a:r>
            <a:r>
              <a:rPr lang="pl-PL" b="1" dirty="0" smtClean="0"/>
              <a:t>minusy działań </a:t>
            </a:r>
            <a:r>
              <a:rPr lang="pl-PL" b="1" dirty="0"/>
              <a:t>nieformalnych.</a:t>
            </a:r>
            <a:endParaRPr lang="pl-PL" dirty="0"/>
          </a:p>
          <a:p>
            <a:pPr>
              <a:lnSpc>
                <a:spcPct val="150000"/>
              </a:lnSpc>
            </a:pPr>
            <a:r>
              <a:rPr lang="pl-PL" dirty="0"/>
              <a:t> </a:t>
            </a:r>
          </a:p>
          <a:p>
            <a:pPr>
              <a:lnSpc>
                <a:spcPct val="150000"/>
              </a:lnSpc>
            </a:pPr>
            <a:r>
              <a:rPr lang="pl-PL" u="sng" dirty="0"/>
              <a:t>Na przykładzie Grupy Anonimowych Alkoholików.</a:t>
            </a:r>
          </a:p>
          <a:p>
            <a:pPr>
              <a:lnSpc>
                <a:spcPct val="150000"/>
              </a:lnSpc>
            </a:pPr>
            <a:r>
              <a:rPr lang="pl-PL" dirty="0"/>
              <a:t>  </a:t>
            </a:r>
          </a:p>
          <a:p>
            <a:pPr>
              <a:lnSpc>
                <a:spcPct val="150000"/>
              </a:lnSpc>
            </a:pPr>
            <a:r>
              <a:rPr lang="pl-PL" b="1" dirty="0"/>
              <a:t>Plusy </a:t>
            </a:r>
          </a:p>
          <a:p>
            <a:pPr marL="285750" indent="-285750" algn="just">
              <a:lnSpc>
                <a:spcPct val="150000"/>
              </a:lnSpc>
              <a:buFont typeface="Arial" pitchFamily="34" charset="0"/>
              <a:buChar char="•"/>
            </a:pPr>
            <a:r>
              <a:rPr lang="pl-PL" dirty="0" smtClean="0"/>
              <a:t>całkowite </a:t>
            </a:r>
            <a:r>
              <a:rPr lang="pl-PL" dirty="0"/>
              <a:t>odformalizowanie (nawet jeśli sami uznamy za stosowne sformalizować jakieś zasady </a:t>
            </a:r>
            <a:r>
              <a:rPr lang="pl-PL" dirty="0" smtClean="0"/>
              <a:t>– np</a:t>
            </a:r>
            <a:r>
              <a:rPr lang="pl-PL" dirty="0"/>
              <a:t>. spisać  regulamin działania </a:t>
            </a:r>
            <a:r>
              <a:rPr lang="pl-PL" dirty="0" smtClean="0"/>
              <a:t> </a:t>
            </a:r>
            <a:r>
              <a:rPr lang="pl-PL" dirty="0"/>
              <a:t>to tylko nasza grupa decyduje o formie i treści dokumentu);</a:t>
            </a:r>
          </a:p>
          <a:p>
            <a:pPr marL="285750" indent="-285750" algn="just">
              <a:lnSpc>
                <a:spcPct val="150000"/>
              </a:lnSpc>
              <a:buFont typeface="Arial" pitchFamily="34" charset="0"/>
              <a:buChar char="•"/>
            </a:pPr>
            <a:r>
              <a:rPr lang="pl-PL" dirty="0" smtClean="0"/>
              <a:t>łatwość </a:t>
            </a:r>
            <a:r>
              <a:rPr lang="pl-PL" dirty="0"/>
              <a:t>i szybkość powołania i ewentualnej likwidacji;</a:t>
            </a:r>
          </a:p>
          <a:p>
            <a:pPr marL="285750" indent="-285750" algn="just">
              <a:lnSpc>
                <a:spcPct val="150000"/>
              </a:lnSpc>
              <a:buFont typeface="Arial" pitchFamily="34" charset="0"/>
              <a:buChar char="•"/>
            </a:pPr>
            <a:r>
              <a:rPr lang="pl-PL" dirty="0" smtClean="0"/>
              <a:t>całkowita </a:t>
            </a:r>
            <a:r>
              <a:rPr lang="pl-PL" dirty="0"/>
              <a:t>samodzielność  formalna;</a:t>
            </a:r>
          </a:p>
          <a:p>
            <a:pPr marL="285750" indent="-285750" algn="just">
              <a:lnSpc>
                <a:spcPct val="150000"/>
              </a:lnSpc>
              <a:buFont typeface="Arial" pitchFamily="34" charset="0"/>
              <a:buChar char="•"/>
            </a:pPr>
            <a:r>
              <a:rPr lang="pl-PL" dirty="0" smtClean="0"/>
              <a:t>zerowe </a:t>
            </a:r>
            <a:r>
              <a:rPr lang="pl-PL" dirty="0"/>
              <a:t>bądź niskie koszty formalne działalności</a:t>
            </a:r>
          </a:p>
          <a:p>
            <a:pPr marL="285750" indent="-285750" algn="just">
              <a:lnSpc>
                <a:spcPct val="150000"/>
              </a:lnSpc>
              <a:buFont typeface="Arial" pitchFamily="34" charset="0"/>
              <a:buChar char="•"/>
            </a:pPr>
            <a:r>
              <a:rPr lang="pl-PL" dirty="0" smtClean="0"/>
              <a:t>w </a:t>
            </a:r>
            <a:r>
              <a:rPr lang="pl-PL" dirty="0"/>
              <a:t>pewnym zakresie działalności wysoka wiarygodność dla uczestników (aa, ruchy miejskie).</a:t>
            </a:r>
          </a:p>
        </p:txBody>
      </p:sp>
    </p:spTree>
    <p:extLst>
      <p:ext uri="{BB962C8B-B14F-4D97-AF65-F5344CB8AC3E}">
        <p14:creationId xmlns:p14="http://schemas.microsoft.com/office/powerpoint/2010/main" val="301691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548680"/>
            <a:ext cx="7200800" cy="4662815"/>
          </a:xfrm>
          <a:prstGeom prst="rect">
            <a:avLst/>
          </a:prstGeom>
        </p:spPr>
        <p:txBody>
          <a:bodyPr wrap="square">
            <a:spAutoFit/>
          </a:bodyPr>
          <a:lstStyle/>
          <a:p>
            <a:pPr>
              <a:lnSpc>
                <a:spcPct val="150000"/>
              </a:lnSpc>
            </a:pPr>
            <a:r>
              <a:rPr lang="pl-PL" b="1" dirty="0"/>
              <a:t>Minusy działań nieformalnych </a:t>
            </a:r>
            <a:endParaRPr lang="pl-PL" dirty="0"/>
          </a:p>
          <a:p>
            <a:pPr>
              <a:lnSpc>
                <a:spcPct val="150000"/>
              </a:lnSpc>
            </a:pPr>
            <a:r>
              <a:rPr lang="pl-PL" dirty="0"/>
              <a:t> </a:t>
            </a:r>
          </a:p>
          <a:p>
            <a:pPr marL="285750" indent="-285750" algn="just">
              <a:lnSpc>
                <a:spcPct val="150000"/>
              </a:lnSpc>
              <a:buFont typeface="Arial" pitchFamily="34" charset="0"/>
              <a:buChar char="•"/>
            </a:pPr>
            <a:r>
              <a:rPr lang="pl-PL" dirty="0" smtClean="0"/>
              <a:t>trudności </a:t>
            </a:r>
            <a:r>
              <a:rPr lang="pl-PL" dirty="0"/>
              <a:t>w zdobyciu bazy finansowej i materialnej (niemożność prowadzenia działalności gospodarczej, odpłatnej działalności statutowej, co do zasady niemożność otrzymania większych grantów)</a:t>
            </a:r>
          </a:p>
          <a:p>
            <a:pPr marL="285750" indent="-285750" algn="just">
              <a:lnSpc>
                <a:spcPct val="150000"/>
              </a:lnSpc>
              <a:buFont typeface="Arial" pitchFamily="34" charset="0"/>
              <a:buChar char="•"/>
            </a:pPr>
            <a:r>
              <a:rPr lang="pl-PL" dirty="0" smtClean="0"/>
              <a:t>bezpośrednia </a:t>
            </a:r>
            <a:r>
              <a:rPr lang="pl-PL" dirty="0"/>
              <a:t>odpowiedzialność uczestników za ewentualne szkody wynikające z działalności (brak tzw. osobowości prawnej)</a:t>
            </a:r>
          </a:p>
          <a:p>
            <a:pPr marL="285750" indent="-285750" algn="just">
              <a:lnSpc>
                <a:spcPct val="150000"/>
              </a:lnSpc>
              <a:buFont typeface="Arial" pitchFamily="34" charset="0"/>
              <a:buChar char="•"/>
            </a:pPr>
            <a:r>
              <a:rPr lang="pl-PL" dirty="0" smtClean="0"/>
              <a:t>mała </a:t>
            </a:r>
            <a:r>
              <a:rPr lang="pl-PL" dirty="0"/>
              <a:t>stabilność brak więzi formalnej pomiędzy członkami</a:t>
            </a:r>
          </a:p>
          <a:p>
            <a:pPr marL="285750" indent="-285750" algn="just">
              <a:lnSpc>
                <a:spcPct val="150000"/>
              </a:lnSpc>
              <a:buFont typeface="Arial" pitchFamily="34" charset="0"/>
              <a:buChar char="•"/>
            </a:pPr>
            <a:r>
              <a:rPr lang="pl-PL" dirty="0" smtClean="0"/>
              <a:t>mniejsza </a:t>
            </a:r>
            <a:r>
              <a:rPr lang="pl-PL" dirty="0"/>
              <a:t>bądź bardzo niska wiarygodność zwłaszcza wobec urzędów i innych partnerów instytucjonalnych.</a:t>
            </a:r>
          </a:p>
        </p:txBody>
      </p:sp>
    </p:spTree>
    <p:extLst>
      <p:ext uri="{BB962C8B-B14F-4D97-AF65-F5344CB8AC3E}">
        <p14:creationId xmlns:p14="http://schemas.microsoft.com/office/powerpoint/2010/main" val="3866878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473572"/>
            <a:ext cx="7488832" cy="5442516"/>
          </a:xfrm>
          <a:prstGeom prst="rect">
            <a:avLst/>
          </a:prstGeom>
        </p:spPr>
        <p:txBody>
          <a:bodyPr wrap="square">
            <a:spAutoFit/>
          </a:bodyPr>
          <a:lstStyle/>
          <a:p>
            <a:pPr>
              <a:lnSpc>
                <a:spcPct val="150000"/>
              </a:lnSpc>
            </a:pPr>
            <a:r>
              <a:rPr lang="pl-PL" b="1" dirty="0"/>
              <a:t>Źródła utrzymania działalności nieformalnej.</a:t>
            </a:r>
            <a:endParaRPr lang="pl-PL" dirty="0"/>
          </a:p>
          <a:p>
            <a:pPr>
              <a:lnSpc>
                <a:spcPct val="150000"/>
              </a:lnSpc>
            </a:pPr>
            <a:r>
              <a:rPr lang="pl-PL" dirty="0"/>
              <a:t> </a:t>
            </a:r>
          </a:p>
          <a:p>
            <a:pPr marL="285750" lvl="0" indent="-285750" algn="just">
              <a:lnSpc>
                <a:spcPct val="150000"/>
              </a:lnSpc>
              <a:buFont typeface="Arial" pitchFamily="34" charset="0"/>
              <a:buChar char="•"/>
            </a:pPr>
            <a:r>
              <a:rPr lang="pl-PL" dirty="0"/>
              <a:t>Dobrowolne wpłaty i darowizny uczestników (przy przyjęciu pewnej fikcji, że wpłaty te pozostają własnością uczestników do ich przeniesienia). Np. </a:t>
            </a:r>
            <a:r>
              <a:rPr lang="pl-PL" dirty="0" err="1"/>
              <a:t>wplaty</a:t>
            </a:r>
            <a:r>
              <a:rPr lang="pl-PL" dirty="0"/>
              <a:t> „do kapelusza” w AA – cel opłacenie czynszu, drobny poczęstunek.</a:t>
            </a:r>
          </a:p>
          <a:p>
            <a:pPr marL="285750" lvl="0" indent="-285750" algn="just">
              <a:lnSpc>
                <a:spcPct val="150000"/>
              </a:lnSpc>
              <a:buFont typeface="Arial" pitchFamily="34" charset="0"/>
              <a:buChar char="•"/>
            </a:pPr>
            <a:r>
              <a:rPr lang="pl-PL" dirty="0"/>
              <a:t>Dobrowolne świadczenia innych jednostek (np. użyczenie lokalu, poczęstunek, autokar itp. Trudności przy rozliczeniu podatkowym takich świadczeń przyczyną mniejszego zainteresowania administracji i biznesu ). </a:t>
            </a:r>
          </a:p>
          <a:p>
            <a:pPr marL="285750" lvl="0" indent="-285750">
              <a:lnSpc>
                <a:spcPct val="150000"/>
              </a:lnSpc>
              <a:buFont typeface="Arial" pitchFamily="34" charset="0"/>
              <a:buChar char="•"/>
            </a:pPr>
            <a:r>
              <a:rPr lang="pl-PL" dirty="0"/>
              <a:t>Drobne granty (dotacje) np. FIO – grant do 5 000</a:t>
            </a:r>
          </a:p>
          <a:p>
            <a:pPr marL="285750" lvl="0" indent="-285750">
              <a:lnSpc>
                <a:spcPct val="150000"/>
              </a:lnSpc>
              <a:buFont typeface="Arial" pitchFamily="34" charset="0"/>
              <a:buChar char="•"/>
            </a:pPr>
            <a:r>
              <a:rPr lang="pl-PL" dirty="0"/>
              <a:t>Inicjatywy lokalne.</a:t>
            </a:r>
          </a:p>
          <a:p>
            <a:pPr marL="285750" lvl="0" indent="-285750">
              <a:lnSpc>
                <a:spcPct val="150000"/>
              </a:lnSpc>
              <a:buFont typeface="Arial" pitchFamily="34" charset="0"/>
              <a:buChar char="•"/>
            </a:pPr>
            <a:r>
              <a:rPr lang="pl-PL" dirty="0"/>
              <a:t>Budżety partycypacyjne</a:t>
            </a:r>
          </a:p>
        </p:txBody>
      </p:sp>
    </p:spTree>
    <p:extLst>
      <p:ext uri="{BB962C8B-B14F-4D97-AF65-F5344CB8AC3E}">
        <p14:creationId xmlns:p14="http://schemas.microsoft.com/office/powerpoint/2010/main" val="2953054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67544" y="460985"/>
            <a:ext cx="8352928" cy="6247864"/>
          </a:xfrm>
          <a:prstGeom prst="rect">
            <a:avLst/>
          </a:prstGeom>
        </p:spPr>
        <p:txBody>
          <a:bodyPr wrap="square">
            <a:spAutoFit/>
          </a:bodyPr>
          <a:lstStyle/>
          <a:p>
            <a:r>
              <a:rPr lang="pl-PL" b="1" dirty="0" smtClean="0"/>
              <a:t>FUNDUSZ INICJATYW OBYWATELSKICH.</a:t>
            </a:r>
            <a:endParaRPr lang="pl-PL" dirty="0" smtClean="0"/>
          </a:p>
          <a:p>
            <a:pPr>
              <a:spcBef>
                <a:spcPts val="1200"/>
              </a:spcBef>
            </a:pPr>
            <a:r>
              <a:rPr lang="pl-PL" u="sng" dirty="0" err="1" smtClean="0"/>
              <a:t>Mikrodotacje</a:t>
            </a:r>
            <a:r>
              <a:rPr lang="pl-PL" dirty="0" smtClean="0"/>
              <a:t> </a:t>
            </a:r>
            <a:r>
              <a:rPr lang="pl-PL" dirty="0"/>
              <a:t>– na przykładzie</a:t>
            </a:r>
            <a:r>
              <a:rPr lang="pl-PL" b="1" dirty="0"/>
              <a:t>  </a:t>
            </a:r>
            <a:r>
              <a:rPr lang="pl-PL" dirty="0"/>
              <a:t>Program „Fundusz Inicjatyw Obywatelskich –Mazowsze Lokalnie</a:t>
            </a:r>
            <a:r>
              <a:rPr lang="pl-PL" dirty="0" smtClean="0"/>
              <a:t>”</a:t>
            </a:r>
            <a:endParaRPr lang="pl-PL" dirty="0"/>
          </a:p>
          <a:p>
            <a:pPr algn="just">
              <a:spcBef>
                <a:spcPts val="1200"/>
              </a:spcBef>
            </a:pPr>
            <a:r>
              <a:rPr lang="pl-PL" dirty="0" smtClean="0"/>
              <a:t>1. Program </a:t>
            </a:r>
            <a:r>
              <a:rPr lang="pl-PL" dirty="0"/>
              <a:t>„Fundusz Inicjatyw Obywatelskich </a:t>
            </a:r>
            <a:r>
              <a:rPr lang="pl-PL" dirty="0" smtClean="0"/>
              <a:t>– Mazowsze </a:t>
            </a:r>
            <a:r>
              <a:rPr lang="pl-PL" dirty="0"/>
              <a:t>Lokalnie” stanowi część realizacji Programu FIO na lata 2014-2020, finansowanego z krajowych środków publicznych pochodzących z budżetu państwa. Operatorem </a:t>
            </a:r>
            <a:r>
              <a:rPr lang="pl-PL" dirty="0" err="1"/>
              <a:t>mikrodotacji</a:t>
            </a:r>
            <a:r>
              <a:rPr lang="pl-PL" dirty="0"/>
              <a:t> dla województwa mazowieckiego w ramach I Priorytetu Programu Fundusz Inicjatyw Obywatelskich wybrane zostało partnerstwo: </a:t>
            </a:r>
            <a:r>
              <a:rPr lang="pl-PL" b="1" dirty="0"/>
              <a:t>Fundacja Fundusz </a:t>
            </a:r>
            <a:r>
              <a:rPr lang="pl-PL" b="1" dirty="0" err="1"/>
              <a:t>Współpracy,Stowarzyszenie</a:t>
            </a:r>
            <a:r>
              <a:rPr lang="pl-PL" b="1" dirty="0"/>
              <a:t> Biuro Obsługi Ruchu Inicjatyw Społecznych </a:t>
            </a:r>
            <a:r>
              <a:rPr lang="pl-PL" dirty="0"/>
              <a:t>oraz </a:t>
            </a:r>
            <a:r>
              <a:rPr lang="pl-PL" b="1" dirty="0"/>
              <a:t>Stowarzyszenie Europa i My.</a:t>
            </a:r>
            <a:endParaRPr lang="pl-PL" dirty="0"/>
          </a:p>
          <a:p>
            <a:pPr algn="just">
              <a:spcBef>
                <a:spcPts val="1200"/>
              </a:spcBef>
            </a:pPr>
            <a:r>
              <a:rPr lang="pl-PL" dirty="0"/>
              <a:t>2. Realizacja Programu FIO ma umożliwić obywatelom angażowanie się w różnorodne działania </a:t>
            </a:r>
            <a:r>
              <a:rPr lang="pl-PL" dirty="0" smtClean="0"/>
              <a:t>na rzecz </a:t>
            </a:r>
            <a:r>
              <a:rPr lang="pl-PL" dirty="0"/>
              <a:t>innych, swoich wspólnot oraz w tworzenie, realizację i monitoring polityk publicznych. </a:t>
            </a:r>
          </a:p>
          <a:p>
            <a:pPr algn="just">
              <a:spcBef>
                <a:spcPts val="1200"/>
              </a:spcBef>
            </a:pPr>
            <a:r>
              <a:rPr lang="pl-PL" dirty="0"/>
              <a:t>3. Celem Programu </a:t>
            </a:r>
            <a:r>
              <a:rPr lang="pl-PL" i="1" dirty="0"/>
              <a:t>FIO-Mazowsze Lokalnie</a:t>
            </a:r>
            <a:r>
              <a:rPr lang="pl-PL" dirty="0"/>
              <a:t>(FIO-ML)jest zwiększenie zaangażowania </a:t>
            </a:r>
            <a:r>
              <a:rPr lang="pl-PL" dirty="0" smtClean="0"/>
              <a:t>obywateli </a:t>
            </a:r>
            <a:r>
              <a:rPr lang="pl-PL" dirty="0"/>
              <a:t>organizacji pozarządowych w </a:t>
            </a:r>
            <a:r>
              <a:rPr lang="pl-PL" dirty="0" smtClean="0"/>
              <a:t>życie publiczne</a:t>
            </a:r>
            <a:r>
              <a:rPr lang="pl-PL" dirty="0"/>
              <a:t>, a w szczególności:</a:t>
            </a:r>
          </a:p>
          <a:p>
            <a:pPr algn="just"/>
            <a:r>
              <a:rPr lang="pl-PL" dirty="0"/>
              <a:t>a) zwiększenie roli inicjatyw oddolnych,	</a:t>
            </a:r>
          </a:p>
          <a:p>
            <a:pPr algn="just"/>
            <a:r>
              <a:rPr lang="pl-PL" dirty="0"/>
              <a:t>b) animowanie działań samopomocowych,</a:t>
            </a:r>
          </a:p>
          <a:p>
            <a:pPr algn="just"/>
            <a:r>
              <a:rPr lang="pl-PL" dirty="0"/>
              <a:t>c) wspieranie młodych organizacji pozarządowych z terenu województwa mazowieckiego.</a:t>
            </a:r>
          </a:p>
        </p:txBody>
      </p:sp>
    </p:spTree>
    <p:extLst>
      <p:ext uri="{BB962C8B-B14F-4D97-AF65-F5344CB8AC3E}">
        <p14:creationId xmlns:p14="http://schemas.microsoft.com/office/powerpoint/2010/main" val="2923975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332656"/>
            <a:ext cx="8136904" cy="5909310"/>
          </a:xfrm>
          <a:prstGeom prst="rect">
            <a:avLst/>
          </a:prstGeom>
        </p:spPr>
        <p:txBody>
          <a:bodyPr wrap="square">
            <a:spAutoFit/>
          </a:bodyPr>
          <a:lstStyle/>
          <a:p>
            <a:r>
              <a:rPr lang="pl-PL" b="1" dirty="0"/>
              <a:t>Kto może być beneficjentem</a:t>
            </a:r>
            <a:endParaRPr lang="pl-PL" dirty="0"/>
          </a:p>
          <a:p>
            <a:r>
              <a:rPr lang="pl-PL" dirty="0"/>
              <a:t>(…)</a:t>
            </a:r>
          </a:p>
          <a:p>
            <a:r>
              <a:rPr lang="pl-PL" b="1" dirty="0"/>
              <a:t>2. Obywatelskie grupy nieformalne</a:t>
            </a:r>
            <a:r>
              <a:rPr lang="pl-PL" dirty="0"/>
              <a:t>, czyli grupy składające się z nie mniej niż trzech pełnoletnich osób, wspólnie realizujące lub chcące realizować działania w sferze pożytku publicznego, a nie posiadające osobowości prawnej. Grupa taka może ubiegać się o wsparcie realizacji inicjatywy oddolnej mieszczącego się w każdej ze sfer działalności pożytku publicznego</a:t>
            </a:r>
            <a:r>
              <a:rPr lang="pl-PL" dirty="0" smtClean="0"/>
              <a:t>;</a:t>
            </a:r>
          </a:p>
          <a:p>
            <a:r>
              <a:rPr lang="pl-PL" dirty="0" smtClean="0"/>
              <a:t> </a:t>
            </a:r>
            <a:endParaRPr lang="pl-PL" dirty="0"/>
          </a:p>
          <a:p>
            <a:r>
              <a:rPr lang="pl-PL" b="1" dirty="0"/>
              <a:t>3. Samopomocowe grupy nieformalne</a:t>
            </a:r>
            <a:r>
              <a:rPr lang="pl-PL" dirty="0"/>
              <a:t>, czyli grupy składające się z nie mniej niż trzech pełnoletnich osób, których aktywne działanie skierowane jest na pokonywanie chorób, problemów natury psychicznej albo socjalnej, które dotyczą ich bezpośrednio albo ich bliskich. Celem ich pracy jest zmiana osobistych warunków życia. Grupa jest środkiem prowadzącym do zniesienia izolacji zewnętrznej (społecznej, towarzyskiej) i wewnętrznej (osobistej, duchowej). Cele grupy samopomocowej skierowane są głównie na jej członków/ członkinie a nie na osoby z zewnątrz; jest to element odróżniający grupy samopomocowe od innych form zaangażowania obywatelskiego (obywatelskich grup nieformalnych realizujących inicjatywy oddolne). Grup samopomocowych nie prowadzą osoby udzielające na co dzień profesjonalnej pomocy. Czasem zdarza się jednak, że na spotkanie grupy zapraszani są eksperci w danej dziedzinie. </a:t>
            </a:r>
          </a:p>
        </p:txBody>
      </p:sp>
    </p:spTree>
    <p:extLst>
      <p:ext uri="{BB962C8B-B14F-4D97-AF65-F5344CB8AC3E}">
        <p14:creationId xmlns:p14="http://schemas.microsoft.com/office/powerpoint/2010/main" val="195563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332656"/>
            <a:ext cx="8496944" cy="5909310"/>
          </a:xfrm>
          <a:prstGeom prst="rect">
            <a:avLst/>
          </a:prstGeom>
        </p:spPr>
        <p:txBody>
          <a:bodyPr wrap="square">
            <a:spAutoFit/>
          </a:bodyPr>
          <a:lstStyle/>
          <a:p>
            <a:r>
              <a:rPr lang="pl-PL" b="1" dirty="0" smtClean="0"/>
              <a:t>INICJATYWA LOKALNA</a:t>
            </a:r>
            <a:endParaRPr lang="pl-PL" dirty="0" smtClean="0"/>
          </a:p>
          <a:p>
            <a:r>
              <a:rPr lang="pl-PL" dirty="0"/>
              <a:t> </a:t>
            </a:r>
          </a:p>
          <a:p>
            <a:r>
              <a:rPr lang="pl-PL" dirty="0" smtClean="0"/>
              <a:t>Pojęcie </a:t>
            </a:r>
            <a:r>
              <a:rPr lang="pl-PL" dirty="0"/>
              <a:t>inicjatywy lokalnej (IL) wprowadziła nowelizacja ustawy o działalności pożytku publicznego i o wolontariacie (ustawa) z 2010 roku, definiując IL oraz poświęcając jej odrębną część. (Rozdział 2a ustawy art.19b – 19h). </a:t>
            </a:r>
          </a:p>
          <a:p>
            <a:r>
              <a:rPr lang="pl-PL" i="1" dirty="0"/>
              <a:t>Zgodnie z </a:t>
            </a:r>
            <a:r>
              <a:rPr lang="pl-PL" b="1" i="1" dirty="0"/>
              <a:t>art. 2 pkt.4 </a:t>
            </a:r>
            <a:endParaRPr lang="pl-PL" dirty="0"/>
          </a:p>
          <a:p>
            <a:r>
              <a:rPr lang="pl-PL" dirty="0"/>
              <a:t> </a:t>
            </a:r>
          </a:p>
          <a:p>
            <a:r>
              <a:rPr lang="pl-PL" b="1" dirty="0"/>
              <a:t>inicjatywa lokalna</a:t>
            </a:r>
            <a:r>
              <a:rPr lang="pl-PL" dirty="0"/>
              <a:t> – to forma współpracy jednostek samorządu terytorialnego z ich mieszkańcami, w celu wspólnego realizowania zadania publicznego na rzecz społeczności lokalnej.</a:t>
            </a:r>
          </a:p>
          <a:p>
            <a:r>
              <a:rPr lang="pl-PL" dirty="0"/>
              <a:t> </a:t>
            </a:r>
          </a:p>
          <a:p>
            <a:r>
              <a:rPr lang="pl-PL" b="1" dirty="0" smtClean="0"/>
              <a:t>Kto </a:t>
            </a:r>
            <a:r>
              <a:rPr lang="pl-PL" b="1" dirty="0"/>
              <a:t>może korzystać z inicjatywy lokalnej ? </a:t>
            </a:r>
            <a:endParaRPr lang="pl-PL" dirty="0"/>
          </a:p>
          <a:p>
            <a:r>
              <a:rPr lang="pl-PL" dirty="0"/>
              <a:t>Inicjatywa lokalna skierowana jest głównie do mieszkańców społeczności lokalnych. </a:t>
            </a:r>
            <a:endParaRPr lang="pl-PL" dirty="0" smtClean="0"/>
          </a:p>
          <a:p>
            <a:endParaRPr lang="pl-PL" dirty="0"/>
          </a:p>
          <a:p>
            <a:r>
              <a:rPr lang="pl-PL" dirty="0"/>
              <a:t>Zgodnie z </a:t>
            </a:r>
            <a:r>
              <a:rPr lang="pl-PL" b="1" dirty="0"/>
              <a:t>art. 19 b ust.1</a:t>
            </a:r>
            <a:endParaRPr lang="pl-PL" dirty="0"/>
          </a:p>
          <a:p>
            <a:r>
              <a:rPr lang="pl-PL" dirty="0"/>
              <a:t>w ramach inicjatywy lokalnej mieszkańcy jednostki samorządu terytorialnego bezpośrednio, bądź za pośrednictwem organizacji pozarządowych, lub podmiotów wymienionych w art. 3 ust. 3 mogą złożyć wniosek o realizację zadania publicznego do jednostki samorządu terytorialnego, na terenie której mają miejsce zamieszkania lub siedzibę.</a:t>
            </a:r>
          </a:p>
        </p:txBody>
      </p:sp>
    </p:spTree>
    <p:extLst>
      <p:ext uri="{BB962C8B-B14F-4D97-AF65-F5344CB8AC3E}">
        <p14:creationId xmlns:p14="http://schemas.microsoft.com/office/powerpoint/2010/main" val="3754419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88640"/>
            <a:ext cx="8568952" cy="6386364"/>
          </a:xfrm>
          <a:prstGeom prst="rect">
            <a:avLst/>
          </a:prstGeom>
        </p:spPr>
        <p:txBody>
          <a:bodyPr wrap="square">
            <a:spAutoFit/>
          </a:bodyPr>
          <a:lstStyle/>
          <a:p>
            <a:pPr>
              <a:spcAft>
                <a:spcPts val="1200"/>
              </a:spcAft>
            </a:pPr>
            <a:r>
              <a:rPr lang="pl-PL" b="1" dirty="0"/>
              <a:t>Inicjatywa lokalna może dotyczyć:</a:t>
            </a:r>
            <a:endParaRPr lang="pl-PL" dirty="0"/>
          </a:p>
          <a:p>
            <a:pPr>
              <a:spcAft>
                <a:spcPts val="600"/>
              </a:spcAft>
            </a:pPr>
            <a:r>
              <a:rPr lang="pl-PL" b="1" dirty="0"/>
              <a:t> </a:t>
            </a:r>
            <a:r>
              <a:rPr lang="pl-PL" dirty="0" smtClean="0"/>
              <a:t>1</a:t>
            </a:r>
            <a:r>
              <a:rPr lang="pl-PL" dirty="0"/>
              <a:t>) działalności, o której mowa w </a:t>
            </a:r>
            <a:r>
              <a:rPr lang="pl-PL" b="1" dirty="0"/>
              <a:t>art. 4 ust. 1 pkt 13</a:t>
            </a:r>
            <a:r>
              <a:rPr lang="pl-PL" dirty="0"/>
              <a:t>, obejmującej w szczególności </a:t>
            </a:r>
            <a:r>
              <a:rPr lang="pl-PL" dirty="0" smtClean="0"/>
              <a:t>budowę</a:t>
            </a:r>
            <a:r>
              <a:rPr lang="pl-PL" dirty="0"/>
              <a:t>, rozbudowę lub remont dróg, kanalizacji, sieci wodociągowej, budynków oraz obiektów architektury stanowiących własność jednostek samorządu terytorialnego; </a:t>
            </a:r>
          </a:p>
          <a:p>
            <a:pPr>
              <a:spcAft>
                <a:spcPts val="600"/>
              </a:spcAft>
            </a:pPr>
            <a:r>
              <a:rPr lang="pl-PL" dirty="0"/>
              <a:t>2) działalności, o której mowa w </a:t>
            </a:r>
            <a:r>
              <a:rPr lang="pl-PL" b="1" dirty="0"/>
              <a:t>art. 4 ust. 1 pkt 3, 4, 5, 16 i 27</a:t>
            </a:r>
            <a:r>
              <a:rPr lang="pl-PL" dirty="0"/>
              <a:t>; ( działalność </a:t>
            </a:r>
            <a:r>
              <a:rPr lang="pl-PL" dirty="0" smtClean="0"/>
              <a:t>charytatywna, podtrzymywanie </a:t>
            </a:r>
            <a:r>
              <a:rPr lang="pl-PL" dirty="0"/>
              <a:t>i upowszechnianie tradycji narodowej, pielęgnowanie polskości oraz rozwój świadomości narodowej, obywatelskiej i kulturowej, działalność na rzecz mniejszości narodowych i etnicznych oraz języka regionalnego,  kultury, sztuki, ochrony dóbr kultury i dziedzictwa narodowego, promocja i organizacja wolontariatu </a:t>
            </a:r>
          </a:p>
          <a:p>
            <a:pPr>
              <a:spcAft>
                <a:spcPts val="600"/>
              </a:spcAft>
            </a:pPr>
            <a:r>
              <a:rPr lang="pl-PL" dirty="0"/>
              <a:t>3) edukacji, oświaty i wychowania, o których mowa w </a:t>
            </a:r>
            <a:r>
              <a:rPr lang="pl-PL" b="1" dirty="0"/>
              <a:t>art. 4 ust. 1 pkt 14</a:t>
            </a:r>
            <a:r>
              <a:rPr lang="pl-PL" dirty="0"/>
              <a:t>; (nauka, szkolnictwo wyższe, edukacja, oświata i wychowanie )</a:t>
            </a:r>
          </a:p>
          <a:p>
            <a:pPr>
              <a:spcAft>
                <a:spcPts val="600"/>
              </a:spcAft>
            </a:pPr>
            <a:r>
              <a:rPr lang="pl-PL" dirty="0"/>
              <a:t>4) działalności w sferze kultury fizycznej i turystyki, o której mowa w </a:t>
            </a:r>
            <a:r>
              <a:rPr lang="pl-PL" b="1" dirty="0"/>
              <a:t>art. 4 </a:t>
            </a:r>
          </a:p>
          <a:p>
            <a:pPr>
              <a:spcAft>
                <a:spcPts val="600"/>
              </a:spcAft>
            </a:pPr>
            <a:r>
              <a:rPr lang="pl-PL" b="1" dirty="0"/>
              <a:t>ust. 1 pkt 17 i 19</a:t>
            </a:r>
            <a:r>
              <a:rPr lang="pl-PL" dirty="0"/>
              <a:t>; (wspieranie i upowszechnianie kultury fizycznej, turystyka i krajoznawstwo )</a:t>
            </a:r>
          </a:p>
          <a:p>
            <a:pPr>
              <a:spcAft>
                <a:spcPts val="600"/>
              </a:spcAft>
            </a:pPr>
            <a:r>
              <a:rPr lang="pl-PL" dirty="0"/>
              <a:t>5) ochrony przyrody, w tym zieleni w miastach i wsiach, o której mowa w </a:t>
            </a:r>
            <a:r>
              <a:rPr lang="pl-PL" b="1" dirty="0"/>
              <a:t>art. </a:t>
            </a:r>
          </a:p>
          <a:p>
            <a:pPr>
              <a:spcAft>
                <a:spcPts val="600"/>
              </a:spcAft>
            </a:pPr>
            <a:r>
              <a:rPr lang="pl-PL" b="1" dirty="0"/>
              <a:t>4 ust. 1 pkt 18</a:t>
            </a:r>
            <a:r>
              <a:rPr lang="pl-PL" dirty="0"/>
              <a:t>;( ekologia i ochrona zwierząt oraz ochrona dziedzictwa przyrodniczego) </a:t>
            </a:r>
          </a:p>
          <a:p>
            <a:pPr>
              <a:spcAft>
                <a:spcPts val="600"/>
              </a:spcAft>
            </a:pPr>
            <a:r>
              <a:rPr lang="pl-PL" dirty="0"/>
              <a:t>6) porządku i bezpieczeństwa publicznego, o którym mowa w </a:t>
            </a:r>
            <a:r>
              <a:rPr lang="pl-PL" b="1" dirty="0"/>
              <a:t>art. 4 ust. 1 pkt 20</a:t>
            </a:r>
            <a:r>
              <a:rPr lang="pl-PL" dirty="0"/>
              <a:t>.</a:t>
            </a:r>
          </a:p>
        </p:txBody>
      </p:sp>
    </p:spTree>
    <p:extLst>
      <p:ext uri="{BB962C8B-B14F-4D97-AF65-F5344CB8AC3E}">
        <p14:creationId xmlns:p14="http://schemas.microsoft.com/office/powerpoint/2010/main" val="3536367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88640"/>
            <a:ext cx="8712968" cy="6524863"/>
          </a:xfrm>
          <a:prstGeom prst="rect">
            <a:avLst/>
          </a:prstGeom>
        </p:spPr>
        <p:txBody>
          <a:bodyPr wrap="square">
            <a:spAutoFit/>
          </a:bodyPr>
          <a:lstStyle/>
          <a:p>
            <a:pPr>
              <a:spcAft>
                <a:spcPts val="1200"/>
              </a:spcAft>
            </a:pPr>
            <a:r>
              <a:rPr lang="pl-PL" b="1" dirty="0"/>
              <a:t>Wdrożenie inicjatywy </a:t>
            </a:r>
            <a:r>
              <a:rPr lang="pl-PL" b="1" dirty="0" smtClean="0"/>
              <a:t>lokalnej</a:t>
            </a:r>
            <a:endParaRPr lang="pl-PL" dirty="0"/>
          </a:p>
          <a:p>
            <a:pPr>
              <a:spcAft>
                <a:spcPts val="0"/>
              </a:spcAft>
            </a:pPr>
            <a:r>
              <a:rPr lang="pl-PL" b="1" dirty="0"/>
              <a:t>Art. 19c. 1</a:t>
            </a:r>
            <a:r>
              <a:rPr lang="pl-PL" dirty="0"/>
              <a:t>. Organ stanowiący jednostki samorządu terytorialnego określa tryb i szczegółowe kryteria oceny wniosków o realizację zadania publicznego w ramach inicjatywy lokalnej. Szczegółowe kryteria oceny powinny uwzględniać przede wszystkim wkład pracy społecznej w realizację inicjatywy lokalnej. </a:t>
            </a:r>
          </a:p>
          <a:p>
            <a:pPr>
              <a:spcAft>
                <a:spcPts val="600"/>
              </a:spcAft>
            </a:pPr>
            <a:r>
              <a:rPr lang="pl-PL" b="1" dirty="0" smtClean="0"/>
              <a:t>	2</a:t>
            </a:r>
            <a:r>
              <a:rPr lang="pl-PL" b="1" dirty="0"/>
              <a:t>. </a:t>
            </a:r>
            <a:r>
              <a:rPr lang="pl-PL" dirty="0"/>
              <a:t>Organ wykonawczy jednostki samorządu terytorialnego, dokonując oceny wniosku, bierze pod uwagę szczegółowe kryteria oceny wniosku oraz jego celowość z punktu widzenia potrzeb społeczności lokalnej. </a:t>
            </a:r>
          </a:p>
          <a:p>
            <a:pPr>
              <a:spcAft>
                <a:spcPts val="600"/>
              </a:spcAft>
            </a:pPr>
            <a:r>
              <a:rPr lang="pl-PL" b="1" dirty="0"/>
              <a:t>Art. 19d</a:t>
            </a:r>
            <a:r>
              <a:rPr lang="pl-PL" dirty="0"/>
              <a:t>. Po uwzględnieniu wniosku, o którym mowa w art. 19b ust. 1, organ wykonawczy jednostki samorządu terytorialnego zawiera na czas określony umowę o wykonanie inicjatywy lokalnej z wnioskodawcą. </a:t>
            </a:r>
          </a:p>
          <a:p>
            <a:pPr>
              <a:spcAft>
                <a:spcPts val="600"/>
              </a:spcAft>
            </a:pPr>
            <a:r>
              <a:rPr lang="pl-PL" b="1" dirty="0"/>
              <a:t>Art. 19e</a:t>
            </a:r>
            <a:r>
              <a:rPr lang="pl-PL" dirty="0"/>
              <a:t>. Zobowiązanie wnioskodawcy może polegać na świadczeniu pracy społecznej, na świadczeniach pieniężnych lub rzeczowych. </a:t>
            </a:r>
          </a:p>
          <a:p>
            <a:pPr>
              <a:spcAft>
                <a:spcPts val="600"/>
              </a:spcAft>
            </a:pPr>
            <a:r>
              <a:rPr lang="pl-PL" b="1" dirty="0"/>
              <a:t>Art. 19f</a:t>
            </a:r>
            <a:r>
              <a:rPr lang="pl-PL" dirty="0"/>
              <a:t>. Wnioskodawca może otrzymać od jednostki samorządu terytorialnego na czas trwania umowy rzeczy konieczne do wykonania inicjatywy lokalnej. </a:t>
            </a:r>
          </a:p>
          <a:p>
            <a:pPr>
              <a:spcAft>
                <a:spcPts val="600"/>
              </a:spcAft>
            </a:pPr>
            <a:r>
              <a:rPr lang="pl-PL" b="1" dirty="0"/>
              <a:t>Art. 19g</a:t>
            </a:r>
            <a:r>
              <a:rPr lang="pl-PL" dirty="0"/>
              <a:t>. Organ wykonawczy jednostki samorządu terytorialnego wspólnie z wnioskodawcą opracowuje dokumenty niezbędne do przeprowadzenia inicjatywy lokalnej, w tym harmonogram i kosztorys. </a:t>
            </a:r>
          </a:p>
          <a:p>
            <a:pPr>
              <a:spcAft>
                <a:spcPts val="600"/>
              </a:spcAft>
            </a:pPr>
            <a:r>
              <a:rPr lang="pl-PL" b="1" dirty="0"/>
              <a:t>Art. 19h</a:t>
            </a:r>
            <a:r>
              <a:rPr lang="pl-PL" dirty="0"/>
              <a:t>. W zakresie nieuregulowanym w ustawie, do umowy o wykonanie inicjatywy lokalnej stosuje się przepisy ustawy z dnia 23 kwietnia 1964 r. – Kodeks cywilny </a:t>
            </a:r>
            <a:r>
              <a:rPr lang="pl-PL" i="1" dirty="0"/>
              <a:t>(Dz. U. z 2014 r. poz. 121 i 827).</a:t>
            </a:r>
          </a:p>
        </p:txBody>
      </p:sp>
    </p:spTree>
    <p:extLst>
      <p:ext uri="{BB962C8B-B14F-4D97-AF65-F5344CB8AC3E}">
        <p14:creationId xmlns:p14="http://schemas.microsoft.com/office/powerpoint/2010/main" val="85972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Wykres 3"/>
          <p:cNvGraphicFramePr>
            <a:graphicFrameLocks noGrp="1"/>
          </p:cNvGraphicFramePr>
          <p:nvPr>
            <p:extLst>
              <p:ext uri="{D42A27DB-BD31-4B8C-83A1-F6EECF244321}">
                <p14:modId xmlns:p14="http://schemas.microsoft.com/office/powerpoint/2010/main" val="2921534165"/>
              </p:ext>
            </p:extLst>
          </p:nvPr>
        </p:nvGraphicFramePr>
        <p:xfrm>
          <a:off x="0" y="17715"/>
          <a:ext cx="9143999" cy="3267269"/>
        </p:xfrm>
        <a:graphic>
          <a:graphicData uri="http://schemas.openxmlformats.org/drawingml/2006/chart">
            <c:chart xmlns:c="http://schemas.openxmlformats.org/drawingml/2006/chart" xmlns:r="http://schemas.openxmlformats.org/officeDocument/2006/relationships" r:id="rId2"/>
          </a:graphicData>
        </a:graphic>
      </p:graphicFrame>
      <p:sp>
        <p:nvSpPr>
          <p:cNvPr id="3" name="Prostokąt 2"/>
          <p:cNvSpPr/>
          <p:nvPr/>
        </p:nvSpPr>
        <p:spPr>
          <a:xfrm>
            <a:off x="539552" y="1196752"/>
            <a:ext cx="7704856" cy="3477875"/>
          </a:xfrm>
          <a:prstGeom prst="rect">
            <a:avLst/>
          </a:prstGeom>
        </p:spPr>
        <p:txBody>
          <a:bodyPr wrap="square">
            <a:spAutoFit/>
          </a:bodyPr>
          <a:lstStyle/>
          <a:p>
            <a:r>
              <a:rPr lang="pl-PL" b="1" dirty="0"/>
              <a:t>Koncepcja trzech sektorów Państwa.</a:t>
            </a:r>
            <a:endParaRPr lang="pl-PL" dirty="0"/>
          </a:p>
          <a:p>
            <a:r>
              <a:rPr lang="pl-PL" dirty="0"/>
              <a:t> </a:t>
            </a:r>
          </a:p>
          <a:p>
            <a:pPr algn="just">
              <a:spcBef>
                <a:spcPts val="1200"/>
              </a:spcBef>
            </a:pPr>
            <a:r>
              <a:rPr lang="pl-PL" dirty="0"/>
              <a:t>Podział aktywność społeczno-gospodarczej  nowoczesnych państw demokratycznych na trzy sektory:</a:t>
            </a:r>
          </a:p>
          <a:p>
            <a:pPr algn="just">
              <a:spcBef>
                <a:spcPts val="1200"/>
              </a:spcBef>
            </a:pPr>
            <a:r>
              <a:rPr lang="pl-PL" dirty="0"/>
              <a:t>Sektor instytucji państwa (administracji publicznej, sektora państwowego – pierwszy sektor)</a:t>
            </a:r>
          </a:p>
          <a:p>
            <a:pPr algn="just">
              <a:spcBef>
                <a:spcPts val="1200"/>
              </a:spcBef>
            </a:pPr>
            <a:r>
              <a:rPr lang="pl-PL" dirty="0"/>
              <a:t>Sektor podmiotów for-profit, nastawionych na zysk (biznes, sektor prywatny – drugi sektor) </a:t>
            </a:r>
            <a:endParaRPr lang="pl-PL" dirty="0" smtClean="0"/>
          </a:p>
          <a:p>
            <a:pPr algn="just">
              <a:spcBef>
                <a:spcPts val="1200"/>
              </a:spcBef>
            </a:pPr>
            <a:r>
              <a:rPr lang="pl-PL" dirty="0" smtClean="0"/>
              <a:t>Sektor </a:t>
            </a:r>
            <a:r>
              <a:rPr lang="pl-PL" dirty="0"/>
              <a:t>organizacji, które ani nie są nastawione na zysk (non-profit), ani nie stanowią elementu struktury państwa – są zatem trzecim sektorem.</a:t>
            </a:r>
          </a:p>
        </p:txBody>
      </p:sp>
    </p:spTree>
    <p:extLst>
      <p:ext uri="{BB962C8B-B14F-4D97-AF65-F5344CB8AC3E}">
        <p14:creationId xmlns:p14="http://schemas.microsoft.com/office/powerpoint/2010/main" val="36335438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260648"/>
            <a:ext cx="8568952" cy="6129883"/>
          </a:xfrm>
          <a:prstGeom prst="rect">
            <a:avLst/>
          </a:prstGeom>
        </p:spPr>
        <p:txBody>
          <a:bodyPr wrap="square">
            <a:spAutoFit/>
          </a:bodyPr>
          <a:lstStyle/>
          <a:p>
            <a:r>
              <a:rPr lang="pl-PL" b="1" dirty="0"/>
              <a:t>Przykłady inicjatyw </a:t>
            </a:r>
            <a:r>
              <a:rPr lang="pl-PL" b="1" dirty="0">
                <a:solidFill>
                  <a:srgbClr val="FF0000"/>
                </a:solidFill>
              </a:rPr>
              <a:t>społecznych</a:t>
            </a:r>
            <a:r>
              <a:rPr lang="pl-PL" b="1" dirty="0"/>
              <a:t> – Warszawa </a:t>
            </a:r>
            <a:r>
              <a:rPr lang="pl-PL" b="1" dirty="0" smtClean="0"/>
              <a:t>2016</a:t>
            </a:r>
          </a:p>
          <a:p>
            <a:endParaRPr lang="pl-PL" sz="1600" dirty="0"/>
          </a:p>
          <a:p>
            <a:r>
              <a:rPr lang="pl-PL" sz="1500" b="1" u="sng" dirty="0">
                <a:hlinkClick r:id="rId2"/>
              </a:rPr>
              <a:t>http://inicjatywa.um.warszawa.pl/na-glownej/modernizacja-trybuny-sportowej-pod-zegarem</a:t>
            </a:r>
            <a:endParaRPr lang="pl-PL" sz="1500" dirty="0"/>
          </a:p>
          <a:p>
            <a:r>
              <a:rPr lang="pl-PL" b="1" dirty="0"/>
              <a:t> </a:t>
            </a:r>
            <a:endParaRPr lang="pl-PL" sz="1600" dirty="0"/>
          </a:p>
          <a:p>
            <a:pPr>
              <a:spcAft>
                <a:spcPts val="400"/>
              </a:spcAft>
            </a:pPr>
            <a:r>
              <a:rPr lang="pl-PL" sz="1600" u="sng" dirty="0" smtClean="0">
                <a:hlinkClick r:id="rId3" tooltip="Inicjatywa po stronie mieszkańców"/>
              </a:rPr>
              <a:t>Zrealizowane inicjatywy</a:t>
            </a:r>
            <a:endParaRPr lang="pl-PL" sz="1600" dirty="0" smtClean="0"/>
          </a:p>
          <a:p>
            <a:pPr lvl="0">
              <a:spcAft>
                <a:spcPts val="400"/>
              </a:spcAft>
            </a:pPr>
            <a:r>
              <a:rPr lang="pl-PL" sz="1600" u="sng" dirty="0" smtClean="0">
                <a:hlinkClick r:id="rId4" tooltip="2016"/>
              </a:rPr>
              <a:t>2016</a:t>
            </a:r>
            <a:endParaRPr lang="pl-PL" sz="1600" dirty="0" smtClean="0"/>
          </a:p>
          <a:p>
            <a:pPr marL="742950" lvl="1" indent="-285750">
              <a:spcAft>
                <a:spcPts val="400"/>
              </a:spcAft>
              <a:buFont typeface="Arial" pitchFamily="34" charset="0"/>
              <a:buChar char="•"/>
            </a:pPr>
            <a:r>
              <a:rPr lang="pl-PL" sz="1600" u="sng" dirty="0" smtClean="0">
                <a:hlinkClick r:id="rId5" tooltip="Dzień sąsiada w Lesie Milowym"/>
              </a:rPr>
              <a:t>Dzień </a:t>
            </a:r>
            <a:r>
              <a:rPr lang="pl-PL" sz="1600" u="sng" dirty="0">
                <a:hlinkClick r:id="rId5" tooltip="Dzień sąsiada w Lesie Milowym"/>
              </a:rPr>
              <a:t>sąsiada w Lesie Milowym</a:t>
            </a:r>
            <a:endParaRPr lang="pl-PL" sz="1600" dirty="0"/>
          </a:p>
          <a:p>
            <a:pPr marL="742950" lvl="1" indent="-285750">
              <a:spcAft>
                <a:spcPts val="400"/>
              </a:spcAft>
              <a:buFont typeface="Arial" pitchFamily="34" charset="0"/>
              <a:buChar char="•"/>
            </a:pPr>
            <a:r>
              <a:rPr lang="pl-PL" sz="1600" u="sng" dirty="0">
                <a:hlinkClick r:id="rId6" tooltip="Festiwal tchoukballa na Woli"/>
              </a:rPr>
              <a:t>Festiwal </a:t>
            </a:r>
            <a:r>
              <a:rPr lang="pl-PL" sz="1600" u="sng" dirty="0" err="1">
                <a:hlinkClick r:id="rId6" tooltip="Festiwal tchoukballa na Woli"/>
              </a:rPr>
              <a:t>tchoukballa</a:t>
            </a:r>
            <a:r>
              <a:rPr lang="pl-PL" sz="1600" u="sng" dirty="0">
                <a:hlinkClick r:id="rId6" tooltip="Festiwal tchoukballa na Woli"/>
              </a:rPr>
              <a:t> na Woli</a:t>
            </a:r>
            <a:endParaRPr lang="pl-PL" sz="1600" dirty="0"/>
          </a:p>
          <a:p>
            <a:pPr marL="742950" lvl="1" indent="-285750">
              <a:spcAft>
                <a:spcPts val="400"/>
              </a:spcAft>
              <a:buFont typeface="Arial" pitchFamily="34" charset="0"/>
              <a:buChar char="•"/>
            </a:pPr>
            <a:r>
              <a:rPr lang="pl-PL" sz="1600" u="sng" dirty="0">
                <a:hlinkClick r:id="rId7" tooltip="II Święto Kolonii Wawelberga"/>
              </a:rPr>
              <a:t>II Święto Wawelberga</a:t>
            </a:r>
            <a:endParaRPr lang="pl-PL" sz="1600" dirty="0"/>
          </a:p>
          <a:p>
            <a:pPr marL="742950" lvl="1" indent="-285750">
              <a:spcAft>
                <a:spcPts val="400"/>
              </a:spcAft>
              <a:buFont typeface="Arial" pitchFamily="34" charset="0"/>
              <a:buChar char="•"/>
            </a:pPr>
            <a:r>
              <a:rPr lang="pl-PL" sz="1600" u="sng" dirty="0">
                <a:hlinkClick r:id="rId8" tooltip="Las dla nas"/>
              </a:rPr>
              <a:t>Las dla nas</a:t>
            </a:r>
            <a:endParaRPr lang="pl-PL" sz="1600" dirty="0"/>
          </a:p>
          <a:p>
            <a:pPr marL="742950" lvl="1" indent="-285750">
              <a:spcAft>
                <a:spcPts val="400"/>
              </a:spcAft>
              <a:buFont typeface="Arial" pitchFamily="34" charset="0"/>
              <a:buChar char="•"/>
            </a:pPr>
            <a:r>
              <a:rPr lang="pl-PL" sz="1600" u="sng" dirty="0">
                <a:hlinkClick r:id="rId2" tooltip="Modernizacja trybuny sportowej „Pod zegarem”"/>
              </a:rPr>
              <a:t>Modernizacja trybuny sportowej „Pod zegarem”</a:t>
            </a:r>
            <a:endParaRPr lang="pl-PL" sz="1600" dirty="0"/>
          </a:p>
          <a:p>
            <a:pPr marL="742950" lvl="1" indent="-285750">
              <a:spcAft>
                <a:spcPts val="400"/>
              </a:spcAft>
              <a:buFont typeface="Arial" pitchFamily="34" charset="0"/>
              <a:buChar char="•"/>
            </a:pPr>
            <a:r>
              <a:rPr lang="pl-PL" sz="1600" u="sng" dirty="0">
                <a:hlinkClick r:id="rId9" tooltip="Muranowski Festyn Rodzinny"/>
              </a:rPr>
              <a:t>Muranowski Festyn Rodzinny</a:t>
            </a:r>
            <a:endParaRPr lang="pl-PL" sz="1600" dirty="0"/>
          </a:p>
          <a:p>
            <a:pPr marL="742950" lvl="1" indent="-285750">
              <a:spcAft>
                <a:spcPts val="400"/>
              </a:spcAft>
              <a:buFont typeface="Arial" pitchFamily="34" charset="0"/>
              <a:buChar char="•"/>
            </a:pPr>
            <a:r>
              <a:rPr lang="pl-PL" sz="1600" u="sng" dirty="0">
                <a:hlinkClick r:id="rId10" tooltip="Ochrona miejskich zapylaczy"/>
              </a:rPr>
              <a:t>Ochrona miejskich zapylaczy</a:t>
            </a:r>
            <a:endParaRPr lang="pl-PL" sz="1600" dirty="0"/>
          </a:p>
          <a:p>
            <a:pPr marL="742950" lvl="1" indent="-285750">
              <a:spcAft>
                <a:spcPts val="400"/>
              </a:spcAft>
              <a:buFont typeface="Arial" pitchFamily="34" charset="0"/>
              <a:buChar char="•"/>
            </a:pPr>
            <a:r>
              <a:rPr lang="pl-PL" sz="1600" u="sng" dirty="0">
                <a:hlinkClick r:id="rId11" tooltip="Potańcówka w stylu retro!"/>
              </a:rPr>
              <a:t>Potańcówka w stylu retro!</a:t>
            </a:r>
            <a:endParaRPr lang="pl-PL" sz="1600" dirty="0"/>
          </a:p>
          <a:p>
            <a:pPr marL="742950" lvl="1" indent="-285750">
              <a:spcAft>
                <a:spcPts val="400"/>
              </a:spcAft>
              <a:buFont typeface="Arial" pitchFamily="34" charset="0"/>
              <a:buChar char="•"/>
            </a:pPr>
            <a:r>
              <a:rPr lang="pl-PL" sz="1600" u="sng" dirty="0">
                <a:hlinkClick r:id="rId12" tooltip="Przeszłość dla przyszłości"/>
              </a:rPr>
              <a:t>Przeszłość dla przyszłości</a:t>
            </a:r>
            <a:endParaRPr lang="pl-PL" sz="1600" dirty="0"/>
          </a:p>
          <a:p>
            <a:pPr marL="742950" lvl="1" indent="-285750">
              <a:spcAft>
                <a:spcPts val="400"/>
              </a:spcAft>
              <a:buFont typeface="Arial" pitchFamily="34" charset="0"/>
              <a:buChar char="•"/>
            </a:pPr>
            <a:r>
              <a:rPr lang="pl-PL" sz="1600" u="sng" dirty="0">
                <a:hlinkClick r:id="rId13" tooltip="Remont Gibalaka"/>
              </a:rPr>
              <a:t>Remont </a:t>
            </a:r>
            <a:r>
              <a:rPr lang="pl-PL" sz="1600" u="sng" dirty="0" err="1">
                <a:hlinkClick r:id="rId13" tooltip="Remont Gibalaka"/>
              </a:rPr>
              <a:t>Gibalaka</a:t>
            </a:r>
            <a:endParaRPr lang="pl-PL" sz="1600" dirty="0"/>
          </a:p>
          <a:p>
            <a:pPr marL="742950" lvl="1" indent="-285750">
              <a:spcAft>
                <a:spcPts val="400"/>
              </a:spcAft>
              <a:buFont typeface="Arial" pitchFamily="34" charset="0"/>
              <a:buChar char="•"/>
            </a:pPr>
            <a:r>
              <a:rPr lang="pl-PL" sz="1600" u="sng" dirty="0">
                <a:hlinkClick r:id="rId14" tooltip="Rewitalizacja trawnika przy ul. Górskiej"/>
              </a:rPr>
              <a:t>Rewitalizacja trawnika przy ul. Górskiej</a:t>
            </a:r>
            <a:endParaRPr lang="pl-PL" sz="1600" dirty="0"/>
          </a:p>
          <a:p>
            <a:pPr marL="742950" lvl="1" indent="-285750">
              <a:spcAft>
                <a:spcPts val="400"/>
              </a:spcAft>
              <a:buFont typeface="Arial" pitchFamily="34" charset="0"/>
              <a:buChar char="•"/>
            </a:pPr>
            <a:r>
              <a:rPr lang="pl-PL" sz="1600" u="sng" dirty="0">
                <a:hlinkClick r:id="rId15" tooltip="Stalowa da się lubić"/>
              </a:rPr>
              <a:t>Stalowa da się lubić</a:t>
            </a:r>
            <a:endParaRPr lang="pl-PL" sz="1600" dirty="0"/>
          </a:p>
          <a:p>
            <a:pPr marL="742950" lvl="1" indent="-285750">
              <a:spcAft>
                <a:spcPts val="400"/>
              </a:spcAft>
              <a:buFont typeface="Arial" pitchFamily="34" charset="0"/>
              <a:buChar char="•"/>
            </a:pPr>
            <a:r>
              <a:rPr lang="pl-PL" sz="1600" u="sng" dirty="0">
                <a:hlinkClick r:id="rId16" tooltip="Turniej o Puchar Kamionkowskich Błoni Elekcyjnych"/>
              </a:rPr>
              <a:t>Turniej o Puchar Kamionkowskich Błoni Elekcyjnych</a:t>
            </a:r>
            <a:endParaRPr lang="pl-PL" sz="1600" dirty="0"/>
          </a:p>
          <a:p>
            <a:pPr marL="742950" lvl="1" indent="-285750">
              <a:spcAft>
                <a:spcPts val="400"/>
              </a:spcAft>
              <a:buFont typeface="Arial" pitchFamily="34" charset="0"/>
              <a:buChar char="•"/>
            </a:pPr>
            <a:r>
              <a:rPr lang="pl-PL" sz="1600" u="sng" dirty="0">
                <a:hlinkClick r:id="rId17" tooltip="Wasz Park"/>
              </a:rPr>
              <a:t>Wasz Park</a:t>
            </a:r>
            <a:endParaRPr lang="pl-PL" sz="1600" dirty="0"/>
          </a:p>
          <a:p>
            <a:pPr marL="742950" lvl="1" indent="-285750">
              <a:spcAft>
                <a:spcPts val="400"/>
              </a:spcAft>
              <a:buFont typeface="Arial" pitchFamily="34" charset="0"/>
              <a:buChar char="•"/>
            </a:pPr>
            <a:r>
              <a:rPr lang="pl-PL" sz="1600" u="sng" dirty="0">
                <a:hlinkClick r:id="rId18" tooltip="Wielkanocne tradycje na Targówku Fabrycznym"/>
              </a:rPr>
              <a:t>Wielkanocne tradycje na Targówku Fabrycznym</a:t>
            </a:r>
            <a:endParaRPr lang="pl-PL" sz="1600" dirty="0"/>
          </a:p>
        </p:txBody>
      </p:sp>
    </p:spTree>
    <p:extLst>
      <p:ext uri="{BB962C8B-B14F-4D97-AF65-F5344CB8AC3E}">
        <p14:creationId xmlns:p14="http://schemas.microsoft.com/office/powerpoint/2010/main" val="2012063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620688"/>
            <a:ext cx="7704856" cy="5442516"/>
          </a:xfrm>
          <a:prstGeom prst="rect">
            <a:avLst/>
          </a:prstGeom>
        </p:spPr>
        <p:txBody>
          <a:bodyPr wrap="square">
            <a:spAutoFit/>
          </a:bodyPr>
          <a:lstStyle/>
          <a:p>
            <a:pPr>
              <a:lnSpc>
                <a:spcPct val="150000"/>
              </a:lnSpc>
            </a:pPr>
            <a:r>
              <a:rPr lang="pl-PL" b="1" dirty="0" smtClean="0"/>
              <a:t>INICJATYWA LOKALNA – PRZYKŁADY (CD)</a:t>
            </a:r>
          </a:p>
          <a:p>
            <a:pPr>
              <a:lnSpc>
                <a:spcPct val="150000"/>
              </a:lnSpc>
            </a:pPr>
            <a:endParaRPr lang="pl-PL" dirty="0" smtClean="0"/>
          </a:p>
          <a:p>
            <a:pPr>
              <a:lnSpc>
                <a:spcPct val="150000"/>
              </a:lnSpc>
            </a:pPr>
            <a:r>
              <a:rPr lang="pl-PL" b="1" dirty="0" smtClean="0"/>
              <a:t>Wasz </a:t>
            </a:r>
            <a:r>
              <a:rPr lang="pl-PL" b="1" dirty="0"/>
              <a:t>Park</a:t>
            </a:r>
            <a:endParaRPr lang="pl-PL" dirty="0"/>
          </a:p>
          <a:p>
            <a:pPr lvl="0">
              <a:lnSpc>
                <a:spcPct val="150000"/>
              </a:lnSpc>
            </a:pPr>
            <a:r>
              <a:rPr lang="pl-PL" b="1" dirty="0"/>
              <a:t>☛  Dzielnica:</a:t>
            </a:r>
            <a:r>
              <a:rPr lang="pl-PL" dirty="0"/>
              <a:t> Wola </a:t>
            </a:r>
          </a:p>
          <a:p>
            <a:pPr lvl="0">
              <a:lnSpc>
                <a:spcPct val="150000"/>
              </a:lnSpc>
            </a:pPr>
            <a:r>
              <a:rPr lang="pl-PL" b="1" dirty="0"/>
              <a:t>☛  Cel:</a:t>
            </a:r>
            <a:r>
              <a:rPr lang="pl-PL" dirty="0"/>
              <a:t>  Zabezpieczenie i odświeżenie placu zabaw dla dzieci na terenie V Ogrodu Jordanowskiego.</a:t>
            </a:r>
          </a:p>
          <a:p>
            <a:pPr lvl="0">
              <a:lnSpc>
                <a:spcPct val="150000"/>
              </a:lnSpc>
            </a:pPr>
            <a:r>
              <a:rPr lang="pl-PL" b="1" dirty="0"/>
              <a:t>☛  Co zostało zrobione w ramach inicjatywy</a:t>
            </a:r>
            <a:r>
              <a:rPr lang="pl-PL" dirty="0"/>
              <a:t>:  Wspólnymi siłami ochotników oczyszczono, pomalowano i zabezpieczono drewniane urządzenia, obramowanie piaskownicy, stolik, ławki, huśtawki i metalową karuzelę.</a:t>
            </a:r>
          </a:p>
          <a:p>
            <a:pPr lvl="0">
              <a:lnSpc>
                <a:spcPct val="150000"/>
              </a:lnSpc>
            </a:pPr>
            <a:r>
              <a:rPr lang="pl-PL" b="1" dirty="0"/>
              <a:t>☛  Zdjęcia:</a:t>
            </a:r>
            <a:r>
              <a:rPr lang="pl-PL" dirty="0"/>
              <a:t> otrzymane od organizatora</a:t>
            </a:r>
          </a:p>
          <a:p>
            <a:pPr>
              <a:lnSpc>
                <a:spcPct val="150000"/>
              </a:lnSpc>
            </a:pPr>
            <a:r>
              <a:rPr lang="en-US" b="1" dirty="0"/>
              <a:t>☛</a:t>
            </a:r>
            <a:r>
              <a:rPr lang="pl-PL" b="1" dirty="0"/>
              <a:t>  Łączna wartość inicjatywy:  </a:t>
            </a:r>
            <a:endParaRPr lang="pl-PL" b="1" dirty="0" smtClean="0"/>
          </a:p>
          <a:p>
            <a:pPr>
              <a:lnSpc>
                <a:spcPct val="150000"/>
              </a:lnSpc>
            </a:pPr>
            <a:r>
              <a:rPr lang="pl-PL" b="1" dirty="0"/>
              <a:t>	</a:t>
            </a:r>
            <a:r>
              <a:rPr lang="pl-PL" b="1" dirty="0" smtClean="0"/>
              <a:t>5.475,00 </a:t>
            </a:r>
            <a:r>
              <a:rPr lang="pl-PL" b="1" dirty="0"/>
              <a:t>zł (w tym wkład Miasta: 2.240,00 zł – ok. 40%)</a:t>
            </a:r>
            <a:endParaRPr lang="pl-PL" dirty="0"/>
          </a:p>
        </p:txBody>
      </p:sp>
    </p:spTree>
    <p:extLst>
      <p:ext uri="{BB962C8B-B14F-4D97-AF65-F5344CB8AC3E}">
        <p14:creationId xmlns:p14="http://schemas.microsoft.com/office/powerpoint/2010/main" val="3796086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474345"/>
            <a:ext cx="7704856" cy="5858014"/>
          </a:xfrm>
          <a:prstGeom prst="rect">
            <a:avLst/>
          </a:prstGeom>
        </p:spPr>
        <p:txBody>
          <a:bodyPr wrap="square">
            <a:spAutoFit/>
          </a:bodyPr>
          <a:lstStyle/>
          <a:p>
            <a:pPr>
              <a:lnSpc>
                <a:spcPct val="150000"/>
              </a:lnSpc>
            </a:pPr>
            <a:r>
              <a:rPr lang="pl-PL" b="1" dirty="0" smtClean="0"/>
              <a:t>WIELKANOCNE TRADYCJE NA TARGÓWKU FABRYCZNYM</a:t>
            </a:r>
          </a:p>
          <a:p>
            <a:pPr>
              <a:lnSpc>
                <a:spcPct val="150000"/>
              </a:lnSpc>
            </a:pPr>
            <a:endParaRPr lang="pl-PL" dirty="0" smtClean="0"/>
          </a:p>
          <a:p>
            <a:pPr>
              <a:lnSpc>
                <a:spcPct val="150000"/>
              </a:lnSpc>
            </a:pPr>
            <a:r>
              <a:rPr lang="pl-PL" dirty="0" smtClean="0"/>
              <a:t>opublikowano</a:t>
            </a:r>
            <a:r>
              <a:rPr lang="pl-PL" dirty="0"/>
              <a:t>: </a:t>
            </a:r>
            <a:r>
              <a:rPr lang="pl-PL" dirty="0" err="1"/>
              <a:t>śr</a:t>
            </a:r>
            <a:r>
              <a:rPr lang="pl-PL" dirty="0"/>
              <a:t>, 2016-07-27 14:41, Agnieszka </a:t>
            </a:r>
            <a:r>
              <a:rPr lang="pl-PL" dirty="0" err="1"/>
              <a:t>Matan</a:t>
            </a:r>
            <a:r>
              <a:rPr lang="pl-PL" dirty="0"/>
              <a:t> </a:t>
            </a:r>
          </a:p>
          <a:p>
            <a:pPr>
              <a:lnSpc>
                <a:spcPct val="150000"/>
              </a:lnSpc>
            </a:pPr>
            <a:r>
              <a:rPr lang="pl-PL" b="1" dirty="0"/>
              <a:t>☛  Tytuł: </a:t>
            </a:r>
            <a:r>
              <a:rPr lang="pl-PL" dirty="0"/>
              <a:t> Wielkanocne tradycje na Targówku Fabrycznym</a:t>
            </a:r>
          </a:p>
          <a:p>
            <a:pPr>
              <a:lnSpc>
                <a:spcPct val="150000"/>
              </a:lnSpc>
            </a:pPr>
            <a:r>
              <a:rPr lang="pl-PL" b="1" dirty="0"/>
              <a:t>☛  Dzielnica:</a:t>
            </a:r>
            <a:r>
              <a:rPr lang="pl-PL" dirty="0"/>
              <a:t> Targówek</a:t>
            </a:r>
          </a:p>
          <a:p>
            <a:pPr>
              <a:lnSpc>
                <a:spcPct val="150000"/>
              </a:lnSpc>
            </a:pPr>
            <a:r>
              <a:rPr lang="pl-PL" b="1" dirty="0"/>
              <a:t>☛  Cel:</a:t>
            </a:r>
            <a:r>
              <a:rPr lang="pl-PL" dirty="0"/>
              <a:t>  Integracja mieszkańców Targówka w okresie wielkanocnym.</a:t>
            </a:r>
          </a:p>
          <a:p>
            <a:pPr>
              <a:lnSpc>
                <a:spcPct val="150000"/>
              </a:lnSpc>
            </a:pPr>
            <a:r>
              <a:rPr lang="pl-PL" b="1" dirty="0"/>
              <a:t>☛  Co zostało zrobione w ramach inicjatywy</a:t>
            </a:r>
            <a:r>
              <a:rPr lang="pl-PL" dirty="0"/>
              <a:t>: mieszkańcy przygotowali wspólne śniadanie wielkanocne, podczas którego rozmawiano o tradycjach typowych dla tego święta, praktykowanych na terenie Targówka Fabrycznego. Dodatkowo odbyły się warsztaty plastyczne i kulinarne dla dzieci oraz zainteresowanych osób, związane z tematyką wielkanocną.</a:t>
            </a:r>
          </a:p>
          <a:p>
            <a:pPr>
              <a:lnSpc>
                <a:spcPct val="150000"/>
              </a:lnSpc>
            </a:pPr>
            <a:r>
              <a:rPr lang="pl-PL" b="1" dirty="0"/>
              <a:t>☛  Łączna wartość inicjatywy: </a:t>
            </a:r>
            <a:endParaRPr lang="pl-PL" b="1" dirty="0" smtClean="0"/>
          </a:p>
          <a:p>
            <a:pPr>
              <a:lnSpc>
                <a:spcPct val="150000"/>
              </a:lnSpc>
            </a:pPr>
            <a:r>
              <a:rPr lang="pl-PL" b="1" dirty="0" smtClean="0"/>
              <a:t>	7.882,74 </a:t>
            </a:r>
            <a:r>
              <a:rPr lang="pl-PL" b="1" dirty="0"/>
              <a:t>zł (w tym wkład Miasta: 3.882,74 zł – ok. 49%)</a:t>
            </a:r>
            <a:endParaRPr lang="pl-PL" dirty="0"/>
          </a:p>
        </p:txBody>
      </p:sp>
    </p:spTree>
    <p:extLst>
      <p:ext uri="{BB962C8B-B14F-4D97-AF65-F5344CB8AC3E}">
        <p14:creationId xmlns:p14="http://schemas.microsoft.com/office/powerpoint/2010/main" val="301905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474345"/>
            <a:ext cx="7992888" cy="5909310"/>
          </a:xfrm>
          <a:prstGeom prst="rect">
            <a:avLst/>
          </a:prstGeom>
        </p:spPr>
        <p:txBody>
          <a:bodyPr wrap="square">
            <a:spAutoFit/>
          </a:bodyPr>
          <a:lstStyle/>
          <a:p>
            <a:pPr>
              <a:lnSpc>
                <a:spcPct val="150000"/>
              </a:lnSpc>
            </a:pPr>
            <a:r>
              <a:rPr lang="pl-PL" b="1" dirty="0" smtClean="0"/>
              <a:t>MODERNIZACJA TRYBUNY SPORTOWEJ „POD ZEGAREM”</a:t>
            </a:r>
          </a:p>
          <a:p>
            <a:pPr>
              <a:lnSpc>
                <a:spcPct val="150000"/>
              </a:lnSpc>
            </a:pPr>
            <a:endParaRPr lang="pl-PL" dirty="0" smtClean="0"/>
          </a:p>
          <a:p>
            <a:pPr>
              <a:lnSpc>
                <a:spcPct val="150000"/>
              </a:lnSpc>
            </a:pPr>
            <a:r>
              <a:rPr lang="pl-PL" b="1" dirty="0" smtClean="0"/>
              <a:t>☛</a:t>
            </a:r>
            <a:r>
              <a:rPr lang="pl-PL" b="1" dirty="0"/>
              <a:t>  Dzielnica:</a:t>
            </a:r>
            <a:r>
              <a:rPr lang="pl-PL" dirty="0"/>
              <a:t> Ursus</a:t>
            </a:r>
          </a:p>
          <a:p>
            <a:pPr>
              <a:lnSpc>
                <a:spcPct val="150000"/>
              </a:lnSpc>
            </a:pPr>
            <a:r>
              <a:rPr lang="pl-PL" b="1" dirty="0"/>
              <a:t>☛  Cel:</a:t>
            </a:r>
            <a:r>
              <a:rPr lang="pl-PL" dirty="0"/>
              <a:t>  modernizacja trybuny sportowej pod zegarem, która umożliwi mieszkańcom odnowienie tradycji spotykania się na trybunie w celach rekreacyjnych i sportowych.</a:t>
            </a:r>
          </a:p>
          <a:p>
            <a:pPr>
              <a:lnSpc>
                <a:spcPct val="150000"/>
              </a:lnSpc>
            </a:pPr>
            <a:r>
              <a:rPr lang="pl-PL" b="1" dirty="0"/>
              <a:t>☛  Co zostało zrobione w ramach inicjatywy</a:t>
            </a:r>
            <a:r>
              <a:rPr lang="pl-PL" dirty="0"/>
              <a:t>:  odnowiono trybunę, stworzono 140 dodatkowych miejsc siedzących, które będą wykorzystywane podczas imprez sportowych, pikników rodzinnych czy wydarzeń rekreacyjnych. Mieszkańcy w ramach pracy społecznej zdemontowali i wywieźli stare ławki i płyty betonowe, uporządkowali teren po pracach oraz zasiali trawę.</a:t>
            </a:r>
          </a:p>
          <a:p>
            <a:pPr>
              <a:lnSpc>
                <a:spcPct val="150000"/>
              </a:lnSpc>
            </a:pPr>
            <a:r>
              <a:rPr lang="pl-PL" b="1" dirty="0"/>
              <a:t>☛  Łączna wartość inicjatywy: </a:t>
            </a:r>
            <a:endParaRPr lang="pl-PL" b="1" dirty="0" smtClean="0"/>
          </a:p>
          <a:p>
            <a:pPr>
              <a:lnSpc>
                <a:spcPct val="150000"/>
              </a:lnSpc>
            </a:pPr>
            <a:r>
              <a:rPr lang="pl-PL" b="1" dirty="0" smtClean="0"/>
              <a:t>	77.433,00 </a:t>
            </a:r>
            <a:r>
              <a:rPr lang="pl-PL" b="1" dirty="0"/>
              <a:t>zł (w tym wkład Miasta: 58.508,00 zł – ok. 79%)</a:t>
            </a:r>
            <a:endParaRPr lang="pl-PL" dirty="0"/>
          </a:p>
        </p:txBody>
      </p:sp>
    </p:spTree>
    <p:extLst>
      <p:ext uri="{BB962C8B-B14F-4D97-AF65-F5344CB8AC3E}">
        <p14:creationId xmlns:p14="http://schemas.microsoft.com/office/powerpoint/2010/main" val="1965608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44128" y="836712"/>
            <a:ext cx="7776864" cy="3780522"/>
          </a:xfrm>
          <a:prstGeom prst="rect">
            <a:avLst/>
          </a:prstGeom>
        </p:spPr>
        <p:txBody>
          <a:bodyPr wrap="square">
            <a:spAutoFit/>
          </a:bodyPr>
          <a:lstStyle/>
          <a:p>
            <a:pPr>
              <a:lnSpc>
                <a:spcPct val="150000"/>
              </a:lnSpc>
            </a:pPr>
            <a:r>
              <a:rPr lang="pl-PL" b="1" dirty="0" smtClean="0"/>
              <a:t>BUDŻETY PARTYPACYJNE</a:t>
            </a:r>
          </a:p>
          <a:p>
            <a:pPr>
              <a:lnSpc>
                <a:spcPct val="150000"/>
              </a:lnSpc>
            </a:pPr>
            <a:endParaRPr lang="pl-PL" dirty="0" smtClean="0"/>
          </a:p>
          <a:p>
            <a:pPr>
              <a:lnSpc>
                <a:spcPct val="150000"/>
              </a:lnSpc>
            </a:pPr>
            <a:r>
              <a:rPr lang="pl-PL" dirty="0" smtClean="0"/>
              <a:t>Budżet </a:t>
            </a:r>
            <a:r>
              <a:rPr lang="pl-PL" dirty="0"/>
              <a:t>partycypacyjny – demokratyczny proces dyskusji i podejmowania decyzji, w którym każda mieszkanka i każdy mieszkaniec gminy decyduje o tym, w jaki sposób wydawać część budżetu gminnego lub też publicznego.</a:t>
            </a:r>
          </a:p>
          <a:p>
            <a:pPr>
              <a:lnSpc>
                <a:spcPct val="150000"/>
              </a:lnSpc>
            </a:pPr>
            <a:r>
              <a:rPr lang="pl-PL" dirty="0"/>
              <a:t>Wydzielenie części budżetu jednostki samorządowej i rozdysponowanie jej w drodze  głosowania nad priorytetowymi wydatkami określonymi przez mieszkańców</a:t>
            </a:r>
          </a:p>
        </p:txBody>
      </p:sp>
    </p:spTree>
    <p:extLst>
      <p:ext uri="{BB962C8B-B14F-4D97-AF65-F5344CB8AC3E}">
        <p14:creationId xmlns:p14="http://schemas.microsoft.com/office/powerpoint/2010/main" val="627415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404663"/>
            <a:ext cx="8280920" cy="6324808"/>
          </a:xfrm>
          <a:prstGeom prst="rect">
            <a:avLst/>
          </a:prstGeom>
        </p:spPr>
        <p:txBody>
          <a:bodyPr wrap="square">
            <a:spAutoFit/>
          </a:bodyPr>
          <a:lstStyle/>
          <a:p>
            <a:pPr>
              <a:lnSpc>
                <a:spcPct val="150000"/>
              </a:lnSpc>
            </a:pPr>
            <a:r>
              <a:rPr lang="pl-PL" b="1" dirty="0" smtClean="0"/>
              <a:t>BUDŻETY PARTYPACYJNE – HISTORIA</a:t>
            </a:r>
          </a:p>
          <a:p>
            <a:pPr>
              <a:lnSpc>
                <a:spcPct val="150000"/>
              </a:lnSpc>
            </a:pPr>
            <a:endParaRPr lang="pl-PL" dirty="0"/>
          </a:p>
          <a:p>
            <a:pPr>
              <a:lnSpc>
                <a:spcPct val="150000"/>
              </a:lnSpc>
            </a:pPr>
            <a:r>
              <a:rPr lang="pl-PL" dirty="0"/>
              <a:t>Pierwszy pełny proces tworzenia budżetu partycypacyjnego rozpoczął się w </a:t>
            </a:r>
            <a:r>
              <a:rPr lang="pl-PL" dirty="0">
                <a:hlinkClick r:id="rId2" tooltip="Brazylia"/>
              </a:rPr>
              <a:t>brazylijskim</a:t>
            </a:r>
            <a:r>
              <a:rPr lang="pl-PL" dirty="0"/>
              <a:t> mieście </a:t>
            </a:r>
            <a:r>
              <a:rPr lang="pl-PL" dirty="0">
                <a:hlinkClick r:id="rId3" tooltip="Porto Alegre"/>
              </a:rPr>
              <a:t>Porto </a:t>
            </a:r>
            <a:r>
              <a:rPr lang="pl-PL" dirty="0" err="1">
                <a:hlinkClick r:id="rId3" tooltip="Porto Alegre"/>
              </a:rPr>
              <a:t>Alegre</a:t>
            </a:r>
            <a:r>
              <a:rPr lang="pl-PL" dirty="0"/>
              <a:t> już w roku 1989</a:t>
            </a:r>
            <a:r>
              <a:rPr lang="pl-PL" dirty="0">
                <a:hlinkClick r:id="rId4"/>
              </a:rPr>
              <a:t>[</a:t>
            </a:r>
            <a:endParaRPr lang="pl-PL" dirty="0"/>
          </a:p>
          <a:p>
            <a:pPr>
              <a:lnSpc>
                <a:spcPct val="150000"/>
              </a:lnSpc>
            </a:pPr>
            <a:r>
              <a:rPr lang="pl-PL" dirty="0"/>
              <a:t>To coroczny proces dyskusji i podejmowania decyzji, w którym tysiące mieszkańców miasta decyduje, jak wydawać część tamtejszego budżetu miejskiego. W procesie sąsiedzkich, regionalnych i </a:t>
            </a:r>
            <a:r>
              <a:rPr lang="pl-PL" dirty="0" err="1"/>
              <a:t>ogólnomiejskich</a:t>
            </a:r>
            <a:r>
              <a:rPr lang="pl-PL" dirty="0"/>
              <a:t> zgromadzeń otwartych dla wszystkich, obywatele i wybrani delegaci budżetowi głosują nad tym, jakie priorytetowe potrzeby dofinansować i na jakim poziomie. Na pierwszym etapie sąsiedzi wybierają delegatów dzielnicowych i tematycznych, którzy następnie, na nieoficjalnych spotkaniach decydują o priorytetowych inwestycjach, przyznając im określoną liczbę punktów – im więcej, tym ważniejsza inwestycja. W drugiej rundzie obradują wspólnie zebrania dzielnicowe i tematyczne, które wybierają radnych do Rady Budżetu Partycypacyjnego.</a:t>
            </a:r>
          </a:p>
        </p:txBody>
      </p:sp>
    </p:spTree>
    <p:extLst>
      <p:ext uri="{BB962C8B-B14F-4D97-AF65-F5344CB8AC3E}">
        <p14:creationId xmlns:p14="http://schemas.microsoft.com/office/powerpoint/2010/main" val="145361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332656"/>
            <a:ext cx="7992888" cy="5909310"/>
          </a:xfrm>
          <a:prstGeom prst="rect">
            <a:avLst/>
          </a:prstGeom>
        </p:spPr>
        <p:txBody>
          <a:bodyPr wrap="square">
            <a:spAutoFit/>
          </a:bodyPr>
          <a:lstStyle/>
          <a:p>
            <a:pPr>
              <a:lnSpc>
                <a:spcPct val="150000"/>
              </a:lnSpc>
            </a:pPr>
            <a:r>
              <a:rPr lang="pl-PL" b="1" dirty="0" smtClean="0"/>
              <a:t>BUDŻETY PARTYPACYJNE  KRYTYKA</a:t>
            </a:r>
          </a:p>
          <a:p>
            <a:pPr>
              <a:lnSpc>
                <a:spcPct val="150000"/>
              </a:lnSpc>
            </a:pPr>
            <a:endParaRPr lang="pl-PL" dirty="0"/>
          </a:p>
          <a:p>
            <a:pPr>
              <a:lnSpc>
                <a:spcPct val="150000"/>
              </a:lnSpc>
            </a:pPr>
            <a:r>
              <a:rPr lang="pl-PL" dirty="0"/>
              <a:t>Krytycy tej formy </a:t>
            </a:r>
            <a:r>
              <a:rPr lang="pl-PL" dirty="0">
                <a:hlinkClick r:id="rId2" tooltip="Demokracja"/>
              </a:rPr>
              <a:t>demokracji</a:t>
            </a:r>
            <a:r>
              <a:rPr lang="pl-PL" dirty="0"/>
              <a:t> wskazują, że nie ma jakiegokolwiek prawa nakazującego władzom rządowym i samorządowym słuchania woli mieszkańców. Mówi się o tym, że najczęściej uczestnikami zgromadzeń lokalnych są ubodzy i członkowie brazylijskiej </a:t>
            </a:r>
            <a:r>
              <a:rPr lang="pl-PL" dirty="0">
                <a:hlinkClick r:id="rId3" tooltip="Partia Pracujących"/>
              </a:rPr>
              <a:t>Partii Pracujących</a:t>
            </a:r>
            <a:r>
              <a:rPr lang="pl-PL" dirty="0"/>
              <a:t> i sprzymierzonych z nią organizacji. Zdarza się też tak, że władze wprawdzie zgadzają się z ustaleniami delegatów, ale następnie nie stosują ich w praktyce, co może też podważać wyniki badań na temat sukcesów w implementacji nowej formy uczestnictwa obywateli w życiu publicznym. Począwszy od 2005 r. nowe, centrolewicowe władze miasta Porto </a:t>
            </a:r>
            <a:r>
              <a:rPr lang="pl-PL" dirty="0" err="1"/>
              <a:t>Alegre</a:t>
            </a:r>
            <a:r>
              <a:rPr lang="pl-PL" dirty="0"/>
              <a:t> podejmują próby ograniczania udziału zwykłych ludzi w procesie decyzyjnym poprzez centralizację zarządzania, co prowadzi do konfliktów na linii władza samorządowa – Fora Delegatów.</a:t>
            </a:r>
          </a:p>
        </p:txBody>
      </p:sp>
    </p:spTree>
    <p:extLst>
      <p:ext uri="{BB962C8B-B14F-4D97-AF65-F5344CB8AC3E}">
        <p14:creationId xmlns:p14="http://schemas.microsoft.com/office/powerpoint/2010/main" val="295221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692696"/>
            <a:ext cx="7488832" cy="4662815"/>
          </a:xfrm>
          <a:prstGeom prst="rect">
            <a:avLst/>
          </a:prstGeom>
        </p:spPr>
        <p:txBody>
          <a:bodyPr wrap="square">
            <a:spAutoFit/>
          </a:bodyPr>
          <a:lstStyle/>
          <a:p>
            <a:pPr>
              <a:lnSpc>
                <a:spcPct val="150000"/>
              </a:lnSpc>
            </a:pPr>
            <a:r>
              <a:rPr lang="pl-PL" b="1" dirty="0" smtClean="0"/>
              <a:t>BUDŻETY PARTYPACYJNE  POLSKA</a:t>
            </a:r>
            <a:endParaRPr lang="pl-PL" dirty="0" smtClean="0"/>
          </a:p>
          <a:p>
            <a:pPr>
              <a:lnSpc>
                <a:spcPct val="150000"/>
              </a:lnSpc>
            </a:pPr>
            <a:endParaRPr lang="pl-PL" dirty="0" smtClean="0"/>
          </a:p>
          <a:p>
            <a:pPr>
              <a:lnSpc>
                <a:spcPct val="150000"/>
              </a:lnSpc>
            </a:pPr>
            <a:r>
              <a:rPr lang="pl-PL" dirty="0" smtClean="0"/>
              <a:t>Budżet </a:t>
            </a:r>
            <a:r>
              <a:rPr lang="pl-PL" dirty="0"/>
              <a:t>obywatelski po raz pierwszy wprowadzono w 2011 w </a:t>
            </a:r>
            <a:r>
              <a:rPr lang="pl-PL" dirty="0">
                <a:hlinkClick r:id="rId2" tooltip="Sopot"/>
              </a:rPr>
              <a:t>Sopocie</a:t>
            </a:r>
            <a:r>
              <a:rPr lang="pl-PL" dirty="0">
                <a:hlinkClick r:id="rId3"/>
              </a:rPr>
              <a:t>[6]</a:t>
            </a:r>
            <a:r>
              <a:rPr lang="pl-PL" dirty="0"/>
              <a:t>, obecnie wprowadzany jest w wielu miastach, zazwyczaj (oprócz </a:t>
            </a:r>
            <a:r>
              <a:rPr lang="pl-PL" dirty="0">
                <a:hlinkClick r:id="rId4" tooltip="Warszawa"/>
              </a:rPr>
              <a:t>Warszawy</a:t>
            </a:r>
            <a:r>
              <a:rPr lang="pl-PL" dirty="0"/>
              <a:t>, gdzie budżet partycypacyjny jest wprowadzany zarówno na szczeblu centralnym, jak i na poziomie </a:t>
            </a:r>
            <a:r>
              <a:rPr lang="pl-PL" dirty="0">
                <a:hlinkClick r:id="rId5" tooltip="Dzielnica miasta"/>
              </a:rPr>
              <a:t>dzielnic</a:t>
            </a:r>
            <a:r>
              <a:rPr lang="pl-PL" dirty="0"/>
              <a:t>) na poziomie budżetu gminy. </a:t>
            </a:r>
            <a:r>
              <a:rPr lang="pl-PL" dirty="0" smtClean="0"/>
              <a:t>m.in</a:t>
            </a:r>
            <a:r>
              <a:rPr lang="pl-PL" dirty="0"/>
              <a:t>. w </a:t>
            </a:r>
            <a:r>
              <a:rPr lang="pl-PL" dirty="0">
                <a:hlinkClick r:id="rId6" tooltip="Bydgoszcz"/>
              </a:rPr>
              <a:t>Bydgoszczy</a:t>
            </a:r>
            <a:endParaRPr lang="pl-PL" dirty="0"/>
          </a:p>
          <a:p>
            <a:pPr marL="285750" indent="-285750">
              <a:lnSpc>
                <a:spcPct val="150000"/>
              </a:lnSpc>
              <a:buFont typeface="Arial" pitchFamily="34" charset="0"/>
              <a:buChar char="•"/>
            </a:pPr>
            <a:r>
              <a:rPr lang="pl-PL" dirty="0"/>
              <a:t>Bydgoszcz</a:t>
            </a:r>
          </a:p>
          <a:p>
            <a:pPr marL="285750" indent="-285750">
              <a:lnSpc>
                <a:spcPct val="150000"/>
              </a:lnSpc>
              <a:buFont typeface="Arial" pitchFamily="34" charset="0"/>
              <a:buChar char="•"/>
            </a:pPr>
            <a:r>
              <a:rPr lang="pl-PL" dirty="0"/>
              <a:t>Lublin (budżet obywatelski)</a:t>
            </a:r>
          </a:p>
          <a:p>
            <a:pPr marL="285750" indent="-285750">
              <a:lnSpc>
                <a:spcPct val="150000"/>
              </a:lnSpc>
              <a:buFont typeface="Arial" pitchFamily="34" charset="0"/>
              <a:buChar char="•"/>
            </a:pPr>
            <a:r>
              <a:rPr lang="pl-PL" dirty="0"/>
              <a:t>Pruszcz Gdański (ale czy wiejski ?)</a:t>
            </a:r>
          </a:p>
          <a:p>
            <a:pPr marL="285750" indent="-285750">
              <a:lnSpc>
                <a:spcPct val="150000"/>
              </a:lnSpc>
              <a:buFont typeface="Arial" pitchFamily="34" charset="0"/>
              <a:buChar char="•"/>
            </a:pPr>
            <a:r>
              <a:rPr lang="pl-PL" dirty="0"/>
              <a:t>Warszawa</a:t>
            </a:r>
          </a:p>
        </p:txBody>
      </p:sp>
    </p:spTree>
    <p:extLst>
      <p:ext uri="{BB962C8B-B14F-4D97-AF65-F5344CB8AC3E}">
        <p14:creationId xmlns:p14="http://schemas.microsoft.com/office/powerpoint/2010/main" val="462132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260648"/>
            <a:ext cx="8496944" cy="6324808"/>
          </a:xfrm>
          <a:prstGeom prst="rect">
            <a:avLst/>
          </a:prstGeom>
        </p:spPr>
        <p:txBody>
          <a:bodyPr wrap="square">
            <a:spAutoFit/>
          </a:bodyPr>
          <a:lstStyle/>
          <a:p>
            <a:pPr>
              <a:lnSpc>
                <a:spcPct val="150000"/>
              </a:lnSpc>
            </a:pPr>
            <a:r>
              <a:rPr lang="pl-PL" b="1" dirty="0"/>
              <a:t>Działania realizowane we współpracy (pod opieką) innej organizacji</a:t>
            </a:r>
            <a:endParaRPr lang="pl-PL" dirty="0"/>
          </a:p>
          <a:p>
            <a:pPr>
              <a:lnSpc>
                <a:spcPct val="150000"/>
              </a:lnSpc>
            </a:pPr>
            <a:r>
              <a:rPr lang="pl-PL" u="sng" dirty="0" smtClean="0"/>
              <a:t>Typy </a:t>
            </a:r>
            <a:r>
              <a:rPr lang="pl-PL" u="sng" dirty="0"/>
              <a:t>organizacji </a:t>
            </a:r>
            <a:r>
              <a:rPr lang="pl-PL" dirty="0"/>
              <a:t>– wszystkie organizacje III sektora, ale także i organizacje I sektora (np. MOPS, GOPS, szpital) i II sektora (zakłady pracy</a:t>
            </a:r>
            <a:r>
              <a:rPr lang="pl-PL" dirty="0" smtClean="0"/>
              <a:t>).</a:t>
            </a:r>
          </a:p>
          <a:p>
            <a:pPr>
              <a:lnSpc>
                <a:spcPct val="150000"/>
              </a:lnSpc>
            </a:pPr>
            <a:endParaRPr lang="pl-PL" dirty="0"/>
          </a:p>
          <a:p>
            <a:pPr>
              <a:lnSpc>
                <a:spcPct val="150000"/>
              </a:lnSpc>
            </a:pPr>
            <a:r>
              <a:rPr lang="pl-PL" b="1" dirty="0"/>
              <a:t>Plusy  działań realizowanych „pod opieką” innej organizacji</a:t>
            </a:r>
            <a:endParaRPr lang="pl-PL" dirty="0"/>
          </a:p>
          <a:p>
            <a:pPr>
              <a:lnSpc>
                <a:spcPct val="150000"/>
              </a:lnSpc>
            </a:pPr>
            <a:r>
              <a:rPr lang="pl-PL" u="sng" dirty="0"/>
              <a:t>Na przykładzie programu </a:t>
            </a:r>
            <a:r>
              <a:rPr lang="pl-PL" i="1" u="sng" dirty="0"/>
              <a:t>Animacja samopomocowego środowiska społecznego</a:t>
            </a:r>
            <a:endParaRPr lang="pl-PL" u="sng" dirty="0"/>
          </a:p>
          <a:p>
            <a:pPr marL="285750" indent="-285750">
              <a:lnSpc>
                <a:spcPct val="150000"/>
              </a:lnSpc>
              <a:buFont typeface="Arial" pitchFamily="34" charset="0"/>
              <a:buChar char="•"/>
            </a:pPr>
            <a:r>
              <a:rPr lang="pl-PL" dirty="0" smtClean="0"/>
              <a:t>odciążenie </a:t>
            </a:r>
            <a:r>
              <a:rPr lang="pl-PL" dirty="0"/>
              <a:t>od części prac koncepcyjnych i administracyjnych;</a:t>
            </a:r>
          </a:p>
          <a:p>
            <a:pPr marL="285750" indent="-285750">
              <a:lnSpc>
                <a:spcPct val="150000"/>
              </a:lnSpc>
              <a:buFont typeface="Arial" pitchFamily="34" charset="0"/>
              <a:buChar char="•"/>
            </a:pPr>
            <a:r>
              <a:rPr lang="pl-PL" dirty="0" smtClean="0"/>
              <a:t>profesjonalna </a:t>
            </a:r>
            <a:r>
              <a:rPr lang="pl-PL" dirty="0"/>
              <a:t>pomoc specjalistów </a:t>
            </a:r>
          </a:p>
          <a:p>
            <a:pPr marL="285750" indent="-285750">
              <a:lnSpc>
                <a:spcPct val="150000"/>
              </a:lnSpc>
              <a:buFont typeface="Arial" pitchFamily="34" charset="0"/>
              <a:buChar char="•"/>
            </a:pPr>
            <a:r>
              <a:rPr lang="pl-PL" dirty="0" smtClean="0"/>
              <a:t>zerowe </a:t>
            </a:r>
            <a:r>
              <a:rPr lang="pl-PL" dirty="0"/>
              <a:t>bądź niskie koszty działalności (z punktu widzenia organizatora grupy) </a:t>
            </a:r>
            <a:r>
              <a:rPr lang="pl-PL" dirty="0" smtClean="0"/>
              <a:t>przy jednoczesnej </a:t>
            </a:r>
            <a:r>
              <a:rPr lang="pl-PL" dirty="0"/>
              <a:t>możliwości skorzystania z potencjału organizacji wspierającej;</a:t>
            </a:r>
          </a:p>
          <a:p>
            <a:pPr marL="285750" indent="-285750">
              <a:lnSpc>
                <a:spcPct val="150000"/>
              </a:lnSpc>
              <a:buFont typeface="Arial" pitchFamily="34" charset="0"/>
              <a:buChar char="•"/>
            </a:pPr>
            <a:r>
              <a:rPr lang="pl-PL" dirty="0" smtClean="0"/>
              <a:t>w </a:t>
            </a:r>
            <a:r>
              <a:rPr lang="pl-PL" dirty="0"/>
              <a:t>pewnym zakresie działalności wysoka wiarygodność dla uczestników (np. przy rekrutacji)</a:t>
            </a:r>
          </a:p>
          <a:p>
            <a:pPr marL="285750" indent="-285750">
              <a:lnSpc>
                <a:spcPct val="150000"/>
              </a:lnSpc>
              <a:buFont typeface="Arial" pitchFamily="34" charset="0"/>
              <a:buChar char="•"/>
            </a:pPr>
            <a:r>
              <a:rPr lang="pl-PL" dirty="0" smtClean="0"/>
              <a:t>brak </a:t>
            </a:r>
            <a:r>
              <a:rPr lang="pl-PL" dirty="0"/>
              <a:t>bezpośredniej odpowiedzialność uczestników za ewentualne szkody wynikające z </a:t>
            </a:r>
            <a:r>
              <a:rPr lang="pl-PL" dirty="0" smtClean="0"/>
              <a:t>działalności </a:t>
            </a:r>
            <a:r>
              <a:rPr lang="pl-PL" dirty="0"/>
              <a:t>(odpowiedzialność obciąża organizację wspierającą)</a:t>
            </a:r>
          </a:p>
        </p:txBody>
      </p:sp>
    </p:spTree>
    <p:extLst>
      <p:ext uri="{BB962C8B-B14F-4D97-AF65-F5344CB8AC3E}">
        <p14:creationId xmlns:p14="http://schemas.microsoft.com/office/powerpoint/2010/main" val="3839420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548680"/>
            <a:ext cx="7704856" cy="4478149"/>
          </a:xfrm>
          <a:prstGeom prst="rect">
            <a:avLst/>
          </a:prstGeom>
        </p:spPr>
        <p:txBody>
          <a:bodyPr wrap="square">
            <a:spAutoFit/>
          </a:bodyPr>
          <a:lstStyle/>
          <a:p>
            <a:pPr>
              <a:lnSpc>
                <a:spcPct val="150000"/>
              </a:lnSpc>
            </a:pPr>
            <a:r>
              <a:rPr lang="pl-PL" b="1" dirty="0"/>
              <a:t>Minusy działań realizowanych „pod opieką” innej </a:t>
            </a:r>
            <a:r>
              <a:rPr lang="pl-PL" b="1" dirty="0" smtClean="0"/>
              <a:t>organizacji</a:t>
            </a:r>
          </a:p>
          <a:p>
            <a:pPr>
              <a:lnSpc>
                <a:spcPct val="150000"/>
              </a:lnSpc>
            </a:pPr>
            <a:endParaRPr lang="pl-PL" b="1" dirty="0" smtClean="0"/>
          </a:p>
          <a:p>
            <a:pPr>
              <a:lnSpc>
                <a:spcPct val="150000"/>
              </a:lnSpc>
            </a:pPr>
            <a:endParaRPr lang="pl-PL" dirty="0" smtClean="0"/>
          </a:p>
          <a:p>
            <a:pPr>
              <a:lnSpc>
                <a:spcPct val="150000"/>
              </a:lnSpc>
            </a:pPr>
            <a:endParaRPr lang="pl-PL" dirty="0"/>
          </a:p>
          <a:p>
            <a:pPr marL="285750" indent="-285750">
              <a:lnSpc>
                <a:spcPct val="150000"/>
              </a:lnSpc>
              <a:spcBef>
                <a:spcPts val="1800"/>
              </a:spcBef>
              <a:buFont typeface="Arial" pitchFamily="34" charset="0"/>
              <a:buChar char="•"/>
            </a:pPr>
            <a:r>
              <a:rPr lang="pl-PL" dirty="0" smtClean="0"/>
              <a:t>całkowita </a:t>
            </a:r>
            <a:r>
              <a:rPr lang="pl-PL" dirty="0"/>
              <a:t>bądź częściowa utrata wolności w tworzeniu koncepcji i realizacji działań</a:t>
            </a:r>
          </a:p>
          <a:p>
            <a:pPr marL="285750" indent="-285750">
              <a:lnSpc>
                <a:spcPct val="150000"/>
              </a:lnSpc>
              <a:buFont typeface="Arial" pitchFamily="34" charset="0"/>
              <a:buChar char="•"/>
            </a:pPr>
            <a:r>
              <a:rPr lang="pl-PL" dirty="0" smtClean="0"/>
              <a:t>zwiększony </a:t>
            </a:r>
            <a:r>
              <a:rPr lang="pl-PL" dirty="0"/>
              <a:t>poziom formalny (co najmniej podpisanie umowy z organizacją wspierającą)</a:t>
            </a:r>
          </a:p>
          <a:p>
            <a:pPr marL="285750" indent="-285750">
              <a:lnSpc>
                <a:spcPct val="150000"/>
              </a:lnSpc>
              <a:buFont typeface="Arial" pitchFamily="34" charset="0"/>
              <a:buChar char="•"/>
            </a:pPr>
            <a:r>
              <a:rPr lang="pl-PL" dirty="0" smtClean="0"/>
              <a:t>możliwość </a:t>
            </a:r>
            <a:r>
              <a:rPr lang="pl-PL" dirty="0"/>
              <a:t>częściowej utraty wiarygodności (np. ruchy alternatywne, miejskie)</a:t>
            </a:r>
          </a:p>
        </p:txBody>
      </p:sp>
      <p:sp>
        <p:nvSpPr>
          <p:cNvPr id="3" name="Prostokąt 2"/>
          <p:cNvSpPr/>
          <p:nvPr/>
        </p:nvSpPr>
        <p:spPr>
          <a:xfrm>
            <a:off x="755576" y="1409001"/>
            <a:ext cx="8064896" cy="923330"/>
          </a:xfrm>
          <a:prstGeom prst="rect">
            <a:avLst/>
          </a:prstGeom>
        </p:spPr>
        <p:txBody>
          <a:bodyPr wrap="square">
            <a:spAutoFit/>
          </a:bodyPr>
          <a:lstStyle/>
          <a:p>
            <a:pPr>
              <a:lnSpc>
                <a:spcPct val="150000"/>
              </a:lnSpc>
            </a:pPr>
            <a:r>
              <a:rPr lang="pl-PL" u="sng" dirty="0"/>
              <a:t>Na przykładzie programu </a:t>
            </a:r>
            <a:r>
              <a:rPr lang="pl-PL" i="1" u="sng" dirty="0"/>
              <a:t>Animacja </a:t>
            </a:r>
            <a:r>
              <a:rPr lang="pl-PL" i="1" u="sng" dirty="0" smtClean="0"/>
              <a:t>samopomocowego </a:t>
            </a:r>
            <a:br>
              <a:rPr lang="pl-PL" i="1" u="sng" dirty="0" smtClean="0"/>
            </a:br>
            <a:r>
              <a:rPr lang="pl-PL" i="1" u="sng" dirty="0" smtClean="0"/>
              <a:t>środowiska </a:t>
            </a:r>
            <a:r>
              <a:rPr lang="pl-PL" i="1" u="sng" dirty="0"/>
              <a:t>społecznego</a:t>
            </a:r>
            <a:endParaRPr lang="pl-PL" u="sng" dirty="0"/>
          </a:p>
        </p:txBody>
      </p:sp>
    </p:spTree>
    <p:extLst>
      <p:ext uri="{BB962C8B-B14F-4D97-AF65-F5344CB8AC3E}">
        <p14:creationId xmlns:p14="http://schemas.microsoft.com/office/powerpoint/2010/main" val="3087224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1268760"/>
            <a:ext cx="7056784" cy="2877711"/>
          </a:xfrm>
          <a:prstGeom prst="rect">
            <a:avLst/>
          </a:prstGeom>
        </p:spPr>
        <p:txBody>
          <a:bodyPr wrap="square">
            <a:spAutoFit/>
          </a:bodyPr>
          <a:lstStyle/>
          <a:p>
            <a:r>
              <a:rPr lang="pl-PL" b="1" dirty="0"/>
              <a:t>Organizacje zaliczane do III sektora charakteryzują się:</a:t>
            </a:r>
            <a:endParaRPr lang="pl-PL" dirty="0"/>
          </a:p>
          <a:p>
            <a:pPr marL="285750" lvl="0" indent="-285750">
              <a:spcBef>
                <a:spcPts val="1800"/>
              </a:spcBef>
              <a:buFont typeface="Arial" pitchFamily="34" charset="0"/>
              <a:buChar char="•"/>
            </a:pPr>
            <a:r>
              <a:rPr lang="pl-PL" dirty="0"/>
              <a:t>istnieniem struktury organizacyjnej oraz formalną rejestracją,</a:t>
            </a:r>
          </a:p>
          <a:p>
            <a:pPr marL="285750" lvl="0" indent="-285750">
              <a:spcBef>
                <a:spcPts val="1200"/>
              </a:spcBef>
              <a:buFont typeface="Arial" pitchFamily="34" charset="0"/>
              <a:buChar char="•"/>
            </a:pPr>
            <a:r>
              <a:rPr lang="pl-PL" dirty="0"/>
              <a:t>strukturalną niezależnością od władz publicznych,</a:t>
            </a:r>
          </a:p>
          <a:p>
            <a:pPr marL="285750" lvl="0" indent="-285750">
              <a:spcBef>
                <a:spcPts val="1200"/>
              </a:spcBef>
              <a:buFont typeface="Arial" pitchFamily="34" charset="0"/>
              <a:buChar char="•"/>
            </a:pPr>
            <a:r>
              <a:rPr lang="pl-PL" dirty="0"/>
              <a:t>niezarobkowym charakterem,</a:t>
            </a:r>
          </a:p>
          <a:p>
            <a:pPr marL="285750" lvl="0" indent="-285750">
              <a:spcBef>
                <a:spcPts val="1200"/>
              </a:spcBef>
              <a:buFont typeface="Arial" pitchFamily="34" charset="0"/>
              <a:buChar char="•"/>
            </a:pPr>
            <a:r>
              <a:rPr lang="pl-PL" dirty="0"/>
              <a:t>suwerennością i samorządnością,</a:t>
            </a:r>
          </a:p>
          <a:p>
            <a:pPr marL="285750" lvl="0" indent="-285750">
              <a:spcBef>
                <a:spcPts val="1200"/>
              </a:spcBef>
              <a:buFont typeface="Arial" pitchFamily="34" charset="0"/>
              <a:buChar char="•"/>
            </a:pPr>
            <a:r>
              <a:rPr lang="pl-PL" dirty="0"/>
              <a:t>dobrowolnością przynależności.</a:t>
            </a:r>
          </a:p>
          <a:p>
            <a:r>
              <a:rPr lang="pl-PL" dirty="0"/>
              <a:t> </a:t>
            </a:r>
          </a:p>
        </p:txBody>
      </p:sp>
    </p:spTree>
    <p:extLst>
      <p:ext uri="{BB962C8B-B14F-4D97-AF65-F5344CB8AC3E}">
        <p14:creationId xmlns:p14="http://schemas.microsoft.com/office/powerpoint/2010/main" val="3688473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620688"/>
            <a:ext cx="8280920" cy="3231654"/>
          </a:xfrm>
          <a:prstGeom prst="rect">
            <a:avLst/>
          </a:prstGeom>
        </p:spPr>
        <p:txBody>
          <a:bodyPr wrap="square">
            <a:spAutoFit/>
          </a:bodyPr>
          <a:lstStyle/>
          <a:p>
            <a:pPr>
              <a:lnSpc>
                <a:spcPct val="150000"/>
              </a:lnSpc>
            </a:pPr>
            <a:r>
              <a:rPr lang="pl-PL" b="1" dirty="0" smtClean="0"/>
              <a:t> DZIAŁANIA REALIZOWANE SAMODZIELNIE I CAŁKOWICIE SFORMALIZOWANE.</a:t>
            </a:r>
            <a:endParaRPr lang="pl-PL" dirty="0" smtClean="0"/>
          </a:p>
          <a:p>
            <a:pPr>
              <a:lnSpc>
                <a:spcPct val="150000"/>
              </a:lnSpc>
            </a:pPr>
            <a:r>
              <a:rPr lang="pl-PL" b="1" dirty="0"/>
              <a:t> </a:t>
            </a:r>
            <a:endParaRPr lang="pl-PL" dirty="0"/>
          </a:p>
          <a:p>
            <a:pPr>
              <a:lnSpc>
                <a:spcPct val="150000"/>
              </a:lnSpc>
            </a:pPr>
            <a:r>
              <a:rPr lang="pl-PL" u="sng" dirty="0"/>
              <a:t>Typy organizacji – wszystkie organizacje III </a:t>
            </a:r>
            <a:r>
              <a:rPr lang="pl-PL" u="sng" dirty="0" smtClean="0"/>
              <a:t>sektora</a:t>
            </a:r>
          </a:p>
          <a:p>
            <a:pPr marL="285750" indent="-285750">
              <a:lnSpc>
                <a:spcPct val="150000"/>
              </a:lnSpc>
              <a:spcBef>
                <a:spcPts val="1800"/>
              </a:spcBef>
              <a:buFont typeface="Arial" pitchFamily="34" charset="0"/>
              <a:buChar char="•"/>
            </a:pPr>
            <a:r>
              <a:rPr lang="pl-PL" dirty="0" smtClean="0"/>
              <a:t>fundacje, </a:t>
            </a:r>
          </a:p>
          <a:p>
            <a:pPr marL="285750" indent="-285750">
              <a:lnSpc>
                <a:spcPct val="150000"/>
              </a:lnSpc>
              <a:buFont typeface="Arial" pitchFamily="34" charset="0"/>
              <a:buChar char="•"/>
            </a:pPr>
            <a:r>
              <a:rPr lang="pl-PL" dirty="0" smtClean="0"/>
              <a:t>stowarzyszenia </a:t>
            </a:r>
            <a:r>
              <a:rPr lang="pl-PL" dirty="0"/>
              <a:t>i ich </a:t>
            </a:r>
            <a:r>
              <a:rPr lang="pl-PL" dirty="0" smtClean="0"/>
              <a:t>związki, </a:t>
            </a:r>
          </a:p>
          <a:p>
            <a:pPr marL="285750" indent="-285750">
              <a:lnSpc>
                <a:spcPct val="150000"/>
              </a:lnSpc>
              <a:buFont typeface="Arial" pitchFamily="34" charset="0"/>
              <a:buChar char="•"/>
            </a:pPr>
            <a:r>
              <a:rPr lang="pl-PL" dirty="0" smtClean="0"/>
              <a:t>federacje </a:t>
            </a:r>
            <a:r>
              <a:rPr lang="pl-PL" dirty="0"/>
              <a:t>czy porozumienia stowarzyszeń i </a:t>
            </a:r>
            <a:r>
              <a:rPr lang="pl-PL" dirty="0" smtClean="0"/>
              <a:t>fundacji.</a:t>
            </a:r>
            <a:endParaRPr lang="pl-PL" dirty="0"/>
          </a:p>
        </p:txBody>
      </p:sp>
    </p:spTree>
    <p:extLst>
      <p:ext uri="{BB962C8B-B14F-4D97-AF65-F5344CB8AC3E}">
        <p14:creationId xmlns:p14="http://schemas.microsoft.com/office/powerpoint/2010/main" val="991220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548680"/>
            <a:ext cx="8136904" cy="5078313"/>
          </a:xfrm>
          <a:prstGeom prst="rect">
            <a:avLst/>
          </a:prstGeom>
        </p:spPr>
        <p:txBody>
          <a:bodyPr wrap="square">
            <a:spAutoFit/>
          </a:bodyPr>
          <a:lstStyle/>
          <a:p>
            <a:pPr>
              <a:lnSpc>
                <a:spcPct val="150000"/>
              </a:lnSpc>
            </a:pPr>
            <a:r>
              <a:rPr lang="pl-PL" b="1" dirty="0"/>
              <a:t>Plusy  działań realizowanych „pod opieką” innej </a:t>
            </a:r>
            <a:r>
              <a:rPr lang="pl-PL" b="1" dirty="0" smtClean="0"/>
              <a:t>organizacji</a:t>
            </a:r>
          </a:p>
          <a:p>
            <a:pPr>
              <a:lnSpc>
                <a:spcPct val="150000"/>
              </a:lnSpc>
            </a:pPr>
            <a:endParaRPr lang="pl-PL" dirty="0"/>
          </a:p>
          <a:p>
            <a:pPr>
              <a:lnSpc>
                <a:spcPct val="150000"/>
              </a:lnSpc>
            </a:pPr>
            <a:r>
              <a:rPr lang="pl-PL" u="sng" dirty="0"/>
              <a:t>Na przykładzie Fundacji </a:t>
            </a:r>
            <a:r>
              <a:rPr lang="pl-PL" u="sng" dirty="0" err="1"/>
              <a:t>Praesterno</a:t>
            </a:r>
            <a:endParaRPr lang="pl-PL" u="sng" dirty="0"/>
          </a:p>
          <a:p>
            <a:pPr>
              <a:lnSpc>
                <a:spcPct val="150000"/>
              </a:lnSpc>
            </a:pPr>
            <a:r>
              <a:rPr lang="pl-PL" dirty="0"/>
              <a:t> </a:t>
            </a:r>
          </a:p>
          <a:p>
            <a:pPr marL="285750" indent="-285750">
              <a:lnSpc>
                <a:spcPct val="150000"/>
              </a:lnSpc>
              <a:buFont typeface="Arial" pitchFamily="34" charset="0"/>
              <a:buChar char="•"/>
            </a:pPr>
            <a:r>
              <a:rPr lang="pl-PL" dirty="0" smtClean="0"/>
              <a:t>wolność </a:t>
            </a:r>
            <a:r>
              <a:rPr lang="pl-PL" dirty="0"/>
              <a:t>w tworzenia koncepcji i realizacji działań ograniczona jedynie prawem; </a:t>
            </a:r>
          </a:p>
          <a:p>
            <a:pPr marL="285750" indent="-285750">
              <a:lnSpc>
                <a:spcPct val="150000"/>
              </a:lnSpc>
              <a:buFont typeface="Arial" pitchFamily="34" charset="0"/>
              <a:buChar char="•"/>
            </a:pPr>
            <a:r>
              <a:rPr lang="pl-PL" dirty="0" smtClean="0"/>
              <a:t>szeroka </a:t>
            </a:r>
            <a:r>
              <a:rPr lang="pl-PL" dirty="0"/>
              <a:t>możliwość pozyskiwania źródeł finansowania</a:t>
            </a:r>
          </a:p>
          <a:p>
            <a:pPr marL="285750" indent="-285750">
              <a:lnSpc>
                <a:spcPct val="150000"/>
              </a:lnSpc>
              <a:buFont typeface="Arial" pitchFamily="34" charset="0"/>
              <a:buChar char="•"/>
            </a:pPr>
            <a:r>
              <a:rPr lang="pl-PL" dirty="0" smtClean="0"/>
              <a:t>w </a:t>
            </a:r>
            <a:r>
              <a:rPr lang="pl-PL" dirty="0"/>
              <a:t>pewnym zakresie działalności wysoka wiarygodność dla uczestników (np. w kontaktach z </a:t>
            </a:r>
            <a:r>
              <a:rPr lang="pl-PL" dirty="0" smtClean="0"/>
              <a:t>   </a:t>
            </a:r>
            <a:r>
              <a:rPr lang="pl-PL" dirty="0"/>
              <a:t>urzędami)</a:t>
            </a:r>
          </a:p>
          <a:p>
            <a:pPr marL="285750" indent="-285750">
              <a:lnSpc>
                <a:spcPct val="150000"/>
              </a:lnSpc>
              <a:buFont typeface="Arial" pitchFamily="34" charset="0"/>
              <a:buChar char="•"/>
            </a:pPr>
            <a:r>
              <a:rPr lang="pl-PL" dirty="0" smtClean="0"/>
              <a:t>brak </a:t>
            </a:r>
            <a:r>
              <a:rPr lang="pl-PL" dirty="0"/>
              <a:t>bezpośredniej odpowiedzialność uczestników za ewentualne szkody wynikające z </a:t>
            </a:r>
            <a:r>
              <a:rPr lang="pl-PL" dirty="0" smtClean="0"/>
              <a:t>działalności </a:t>
            </a:r>
            <a:r>
              <a:rPr lang="pl-PL" dirty="0"/>
              <a:t>(odpowiedzialność obciąża organizację i jej zarząd)</a:t>
            </a:r>
          </a:p>
        </p:txBody>
      </p:sp>
    </p:spTree>
    <p:extLst>
      <p:ext uri="{BB962C8B-B14F-4D97-AF65-F5344CB8AC3E}">
        <p14:creationId xmlns:p14="http://schemas.microsoft.com/office/powerpoint/2010/main" val="3431191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548680"/>
            <a:ext cx="7416824" cy="3416320"/>
          </a:xfrm>
          <a:prstGeom prst="rect">
            <a:avLst/>
          </a:prstGeom>
        </p:spPr>
        <p:txBody>
          <a:bodyPr wrap="square">
            <a:spAutoFit/>
          </a:bodyPr>
          <a:lstStyle/>
          <a:p>
            <a:pPr>
              <a:lnSpc>
                <a:spcPct val="150000"/>
              </a:lnSpc>
            </a:pPr>
            <a:r>
              <a:rPr lang="pl-PL" b="1" dirty="0"/>
              <a:t>Minusy działań realizowanych „pod opieką” innej organizacji</a:t>
            </a:r>
            <a:endParaRPr lang="pl-PL" dirty="0"/>
          </a:p>
          <a:p>
            <a:pPr>
              <a:lnSpc>
                <a:spcPct val="150000"/>
              </a:lnSpc>
            </a:pPr>
            <a:endParaRPr lang="pl-PL" dirty="0" smtClean="0"/>
          </a:p>
          <a:p>
            <a:pPr>
              <a:lnSpc>
                <a:spcPct val="150000"/>
              </a:lnSpc>
            </a:pPr>
            <a:r>
              <a:rPr lang="pl-PL" u="sng" dirty="0" smtClean="0"/>
              <a:t>Na </a:t>
            </a:r>
            <a:r>
              <a:rPr lang="pl-PL" u="sng" dirty="0"/>
              <a:t>przykładzie Fundacji </a:t>
            </a:r>
            <a:r>
              <a:rPr lang="pl-PL" u="sng" dirty="0" err="1"/>
              <a:t>Praesterno</a:t>
            </a:r>
            <a:endParaRPr lang="pl-PL" u="sng" dirty="0"/>
          </a:p>
          <a:p>
            <a:pPr>
              <a:lnSpc>
                <a:spcPct val="150000"/>
              </a:lnSpc>
            </a:pPr>
            <a:r>
              <a:rPr lang="pl-PL" dirty="0"/>
              <a:t> </a:t>
            </a:r>
          </a:p>
          <a:p>
            <a:pPr marL="285750" indent="-285750">
              <a:lnSpc>
                <a:spcPct val="150000"/>
              </a:lnSpc>
              <a:buFont typeface="Arial" pitchFamily="34" charset="0"/>
              <a:buChar char="•"/>
            </a:pPr>
            <a:r>
              <a:rPr lang="pl-PL" dirty="0" smtClean="0"/>
              <a:t>bardzo </a:t>
            </a:r>
            <a:r>
              <a:rPr lang="pl-PL" dirty="0"/>
              <a:t>wysoki stopień sformalizowania (czy też wprost zbiurokratyzowania) działalności</a:t>
            </a:r>
          </a:p>
          <a:p>
            <a:pPr marL="285750" indent="-285750">
              <a:lnSpc>
                <a:spcPct val="150000"/>
              </a:lnSpc>
              <a:buFont typeface="Arial" pitchFamily="34" charset="0"/>
              <a:buChar char="•"/>
            </a:pPr>
            <a:r>
              <a:rPr lang="pl-PL" dirty="0" smtClean="0"/>
              <a:t>możliwość </a:t>
            </a:r>
            <a:r>
              <a:rPr lang="pl-PL" dirty="0"/>
              <a:t>częściowej utraty wiarygodności (np. ruchy alternatywne, miejskie)</a:t>
            </a:r>
          </a:p>
        </p:txBody>
      </p:sp>
    </p:spTree>
    <p:extLst>
      <p:ext uri="{BB962C8B-B14F-4D97-AF65-F5344CB8AC3E}">
        <p14:creationId xmlns:p14="http://schemas.microsoft.com/office/powerpoint/2010/main" val="1802190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335846"/>
            <a:ext cx="7704856" cy="5909310"/>
          </a:xfrm>
          <a:prstGeom prst="rect">
            <a:avLst/>
          </a:prstGeom>
        </p:spPr>
        <p:txBody>
          <a:bodyPr wrap="square">
            <a:spAutoFit/>
          </a:bodyPr>
          <a:lstStyle/>
          <a:p>
            <a:pPr>
              <a:lnSpc>
                <a:spcPct val="150000"/>
              </a:lnSpc>
            </a:pPr>
            <a:r>
              <a:rPr lang="pl-PL" b="1" dirty="0"/>
              <a:t>Stowarzyszenie zwykłe.</a:t>
            </a:r>
            <a:endParaRPr lang="pl-PL" dirty="0"/>
          </a:p>
          <a:p>
            <a:pPr>
              <a:lnSpc>
                <a:spcPct val="150000"/>
              </a:lnSpc>
            </a:pPr>
            <a:r>
              <a:rPr lang="pl-PL" dirty="0"/>
              <a:t> </a:t>
            </a:r>
          </a:p>
          <a:p>
            <a:pPr>
              <a:lnSpc>
                <a:spcPct val="150000"/>
              </a:lnSpc>
            </a:pPr>
            <a:r>
              <a:rPr lang="pl-PL" dirty="0"/>
              <a:t>Trzy osoby wystarczą, by założyć stowarzyszenie zwykłe. Nie muszą tworzyć statutu – ich działania są prowadzone na podstawie regulaminu. Rejestrują się w ewidencji stowarzyszeń zwykłych (w urzędzie). </a:t>
            </a:r>
            <a:endParaRPr lang="pl-PL" dirty="0" smtClean="0"/>
          </a:p>
          <a:p>
            <a:pPr>
              <a:lnSpc>
                <a:spcPct val="150000"/>
              </a:lnSpc>
            </a:pPr>
            <a:endParaRPr lang="pl-PL" dirty="0"/>
          </a:p>
          <a:p>
            <a:pPr>
              <a:lnSpc>
                <a:spcPct val="150000"/>
              </a:lnSpc>
            </a:pPr>
            <a:r>
              <a:rPr lang="pl-PL" dirty="0" smtClean="0"/>
              <a:t>Stowarzyszenie </a:t>
            </a:r>
            <a:r>
              <a:rPr lang="pl-PL" dirty="0"/>
              <a:t>zwykłe nie ma osobowości prawnej jest tzw. "ułomną osobą prawną". Może zaciągać zobowiązania, pozywać i być pozywane. Źródła finansowania to m.in. składki członkowskie czy dotacje ale nie może prowadzić działalności ekonomicznej (odpłatnej albo gospodarczej).</a:t>
            </a:r>
          </a:p>
          <a:p>
            <a:pPr>
              <a:lnSpc>
                <a:spcPct val="150000"/>
              </a:lnSpc>
            </a:pPr>
            <a:r>
              <a:rPr lang="pl-PL" dirty="0"/>
              <a:t> </a:t>
            </a:r>
          </a:p>
          <a:p>
            <a:pPr>
              <a:lnSpc>
                <a:spcPct val="150000"/>
              </a:lnSpc>
            </a:pPr>
            <a:r>
              <a:rPr lang="pl-PL" dirty="0"/>
              <a:t>Konieczność prowadzenia księgowości, sporządzania roczne sprawozdania </a:t>
            </a:r>
            <a:r>
              <a:rPr lang="pl-PL" dirty="0" err="1"/>
              <a:t>finansowgo</a:t>
            </a:r>
            <a:r>
              <a:rPr lang="pl-PL" dirty="0"/>
              <a:t> ze swojej działalności i składania go  do właściwego urzędu skarbowego wraz z roczną deklaracją CIT-8.</a:t>
            </a:r>
          </a:p>
        </p:txBody>
      </p:sp>
    </p:spTree>
    <p:extLst>
      <p:ext uri="{BB962C8B-B14F-4D97-AF65-F5344CB8AC3E}">
        <p14:creationId xmlns:p14="http://schemas.microsoft.com/office/powerpoint/2010/main" val="1053613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815819" y="1750888"/>
            <a:ext cx="7772400" cy="1462088"/>
          </a:xfrm>
        </p:spPr>
        <p:txBody>
          <a:bodyPr>
            <a:normAutofit/>
          </a:bodyPr>
          <a:lstStyle/>
          <a:p>
            <a:r>
              <a:rPr lang="pl-PL" sz="2700" dirty="0"/>
              <a:t>Organizacyjne, prawne i finansowe aspekty funkcjonowania grupy samopomocowej </a:t>
            </a:r>
            <a:r>
              <a:rPr lang="pl-PL" dirty="0"/>
              <a:t/>
            </a:r>
            <a:br>
              <a:rPr lang="pl-PL" dirty="0"/>
            </a:br>
            <a:r>
              <a:rPr lang="pl-PL" sz="1600" dirty="0"/>
              <a:t>(wybrane </a:t>
            </a:r>
            <a:r>
              <a:rPr lang="pl-PL" sz="1600" dirty="0" smtClean="0"/>
              <a:t>zagadnienia – konspekt wykładu)</a:t>
            </a:r>
            <a:endParaRPr lang="pl-PL" altLang="pl-PL" dirty="0"/>
          </a:p>
        </p:txBody>
      </p:sp>
      <p:grpSp>
        <p:nvGrpSpPr>
          <p:cNvPr id="6" name="Grupa 5"/>
          <p:cNvGrpSpPr/>
          <p:nvPr/>
        </p:nvGrpSpPr>
        <p:grpSpPr>
          <a:xfrm>
            <a:off x="3455" y="64551"/>
            <a:ext cx="9105049" cy="1132201"/>
            <a:chOff x="35495" y="29432"/>
            <a:chExt cx="9105049" cy="1132201"/>
          </a:xfrm>
        </p:grpSpPr>
        <p:pic>
          <p:nvPicPr>
            <p:cNvPr id="7"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29432"/>
              <a:ext cx="1040152" cy="1132201"/>
            </a:xfrm>
            <a:prstGeom prst="rect">
              <a:avLst/>
            </a:prstGeom>
          </p:spPr>
        </p:pic>
        <p:pic>
          <p:nvPicPr>
            <p:cNvPr id="8" name="Obraz 7"/>
            <p:cNvPicPr>
              <a:picLocks noChangeAspect="1"/>
            </p:cNvPicPr>
            <p:nvPr userDrawn="1"/>
          </p:nvPicPr>
          <p:blipFill rotWithShape="1">
            <a:blip r:embed="rId4" cstate="print">
              <a:extLst>
                <a:ext uri="{28A0092B-C50C-407E-A947-70E740481C1C}">
                  <a14:useLocalDpi xmlns:a14="http://schemas.microsoft.com/office/drawing/2010/main" val="0"/>
                </a:ext>
              </a:extLst>
            </a:blip>
            <a:srcRect t="6508" b="8055"/>
            <a:stretch/>
          </p:blipFill>
          <p:spPr bwMode="auto">
            <a:xfrm>
              <a:off x="35495" y="44623"/>
              <a:ext cx="3329752" cy="1117009"/>
            </a:xfrm>
            <a:prstGeom prst="rect">
              <a:avLst/>
            </a:prstGeom>
            <a:ln>
              <a:noFill/>
            </a:ln>
            <a:extLst>
              <a:ext uri="{53640926-AAD7-44D8-BBD7-CCE9431645EC}">
                <a14:shadowObscured xmlns:a14="http://schemas.microsoft.com/office/drawing/2010/main"/>
              </a:ext>
            </a:extLst>
          </p:spPr>
        </p:pic>
      </p:grpSp>
      <p:sp>
        <p:nvSpPr>
          <p:cNvPr id="2" name="pole tekstowe 1"/>
          <p:cNvSpPr txBox="1"/>
          <p:nvPr/>
        </p:nvSpPr>
        <p:spPr>
          <a:xfrm>
            <a:off x="2555776" y="3212976"/>
            <a:ext cx="4292486" cy="646331"/>
          </a:xfrm>
          <a:prstGeom prst="rect">
            <a:avLst/>
          </a:prstGeom>
          <a:noFill/>
        </p:spPr>
        <p:txBody>
          <a:bodyPr wrap="square" rtlCol="0">
            <a:spAutoFit/>
          </a:bodyPr>
          <a:lstStyle/>
          <a:p>
            <a:r>
              <a:rPr lang="pl-PL" sz="3600" b="1" dirty="0" smtClean="0">
                <a:solidFill>
                  <a:srgbClr val="FF0000"/>
                </a:solidFill>
              </a:rPr>
              <a:t>Dziękuję za uwagę</a:t>
            </a:r>
            <a:endParaRPr lang="pl-PL" sz="3600" b="1" dirty="0">
              <a:solidFill>
                <a:srgbClr val="FF0000"/>
              </a:solidFill>
            </a:endParaRPr>
          </a:p>
        </p:txBody>
      </p:sp>
      <p:sp>
        <p:nvSpPr>
          <p:cNvPr id="10" name="Rectangle 5"/>
          <p:cNvSpPr>
            <a:spLocks noGrp="1" noChangeArrowheads="1"/>
          </p:cNvSpPr>
          <p:nvPr>
            <p:ph type="subTitle" idx="1"/>
          </p:nvPr>
        </p:nvSpPr>
        <p:spPr>
          <a:xfrm>
            <a:off x="611560" y="4077072"/>
            <a:ext cx="7976868" cy="2664296"/>
          </a:xfrm>
        </p:spPr>
        <p:txBody>
          <a:bodyPr>
            <a:normAutofit fontScale="92500" lnSpcReduction="10000"/>
          </a:bodyPr>
          <a:lstStyle/>
          <a:p>
            <a:r>
              <a:rPr lang="pl-PL" altLang="pl-PL" sz="2400" b="1" dirty="0" smtClean="0"/>
              <a:t>Rządowy Program na rzecz Aktywności Społecznej </a:t>
            </a:r>
            <a:br>
              <a:rPr lang="pl-PL" altLang="pl-PL" sz="2400" b="1" dirty="0" smtClean="0"/>
            </a:br>
            <a:r>
              <a:rPr lang="pl-PL" altLang="pl-PL" sz="2400" b="1" dirty="0" smtClean="0"/>
              <a:t>ASOS 2016</a:t>
            </a:r>
          </a:p>
          <a:p>
            <a:endParaRPr lang="pl-PL" altLang="pl-PL" sz="2800" dirty="0" smtClean="0"/>
          </a:p>
          <a:p>
            <a:endParaRPr lang="pl-PL" altLang="pl-PL" sz="2800" dirty="0" smtClean="0"/>
          </a:p>
          <a:p>
            <a:r>
              <a:rPr lang="pl-PL" altLang="pl-PL" sz="2400" dirty="0" smtClean="0"/>
              <a:t>Warsztat szkoleniowy dla liderów</a:t>
            </a:r>
          </a:p>
          <a:p>
            <a:r>
              <a:rPr lang="pl-PL" altLang="pl-PL" sz="1800" dirty="0" smtClean="0"/>
              <a:t>Konstancin Jeziorna, 9 września 2016</a:t>
            </a:r>
          </a:p>
          <a:p>
            <a:r>
              <a:rPr lang="pl-PL" altLang="pl-PL" sz="1800" dirty="0"/>
              <a:t>Jan Latkowski, Fundacja </a:t>
            </a:r>
            <a:r>
              <a:rPr lang="pl-PL" altLang="pl-PL" sz="1800" dirty="0" err="1"/>
              <a:t>Praesterno</a:t>
            </a:r>
            <a:endParaRPr lang="pl-PL" altLang="pl-PL" sz="1800" dirty="0"/>
          </a:p>
        </p:txBody>
      </p:sp>
    </p:spTree>
    <p:extLst>
      <p:ext uri="{BB962C8B-B14F-4D97-AF65-F5344CB8AC3E}">
        <p14:creationId xmlns:p14="http://schemas.microsoft.com/office/powerpoint/2010/main" val="3461416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anim calcmode="lin" valueType="num">
                                      <p:cBhvr>
                                        <p:cTn id="10" dur="500" fill="hold"/>
                                        <p:tgtEl>
                                          <p:spTgt spid="2"/>
                                        </p:tgtEl>
                                        <p:attrNameLst>
                                          <p:attrName>ppt_x</p:attrName>
                                        </p:attrNameLst>
                                      </p:cBhvr>
                                      <p:tavLst>
                                        <p:tav tm="0">
                                          <p:val>
                                            <p:fltVal val="0.5"/>
                                          </p:val>
                                        </p:tav>
                                        <p:tav tm="100000">
                                          <p:val>
                                            <p:strVal val="#ppt_x"/>
                                          </p:val>
                                        </p:tav>
                                      </p:tavLst>
                                    </p:anim>
                                    <p:anim calcmode="lin" valueType="num">
                                      <p:cBhvr>
                                        <p:cTn id="11" dur="500" fill="hold"/>
                                        <p:tgtEl>
                                          <p:spTgt spid="2"/>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9"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467544" y="404664"/>
            <a:ext cx="7992888" cy="5726183"/>
          </a:xfrm>
          <a:prstGeom prst="rect">
            <a:avLst/>
          </a:prstGeom>
        </p:spPr>
        <p:txBody>
          <a:bodyPr wrap="square">
            <a:spAutoFit/>
          </a:bodyPr>
          <a:lstStyle/>
          <a:p>
            <a:pPr>
              <a:lnSpc>
                <a:spcPct val="114000"/>
              </a:lnSpc>
              <a:spcAft>
                <a:spcPts val="600"/>
              </a:spcAft>
            </a:pPr>
            <a:r>
              <a:rPr lang="pl-PL" b="1" dirty="0" smtClean="0"/>
              <a:t>PRZYKŁADY ORGANIZACJI ZALICZANYCH DO III SEKTORA</a:t>
            </a:r>
          </a:p>
          <a:p>
            <a:pPr marL="285750" indent="-285750">
              <a:lnSpc>
                <a:spcPct val="114000"/>
              </a:lnSpc>
              <a:spcAft>
                <a:spcPts val="600"/>
              </a:spcAft>
              <a:buFont typeface="Wingdings" panose="05000000000000000000" pitchFamily="2" charset="2"/>
              <a:buChar char="v"/>
            </a:pPr>
            <a:r>
              <a:rPr lang="pl-PL" dirty="0" smtClean="0"/>
              <a:t>fundacje</a:t>
            </a:r>
            <a:r>
              <a:rPr lang="pl-PL" dirty="0"/>
              <a:t>,</a:t>
            </a:r>
          </a:p>
          <a:p>
            <a:pPr marL="285750" indent="-285750">
              <a:lnSpc>
                <a:spcPct val="114000"/>
              </a:lnSpc>
              <a:spcAft>
                <a:spcPts val="600"/>
              </a:spcAft>
              <a:buFont typeface="Wingdings" panose="05000000000000000000" pitchFamily="2" charset="2"/>
              <a:buChar char="v"/>
            </a:pPr>
            <a:r>
              <a:rPr lang="pl-PL" dirty="0" smtClean="0"/>
              <a:t>stowarzyszenia </a:t>
            </a:r>
            <a:r>
              <a:rPr lang="pl-PL" dirty="0"/>
              <a:t>i ich związki,</a:t>
            </a:r>
          </a:p>
          <a:p>
            <a:pPr marL="285750" indent="-285750">
              <a:lnSpc>
                <a:spcPct val="114000"/>
              </a:lnSpc>
              <a:spcAft>
                <a:spcPts val="600"/>
              </a:spcAft>
              <a:buFont typeface="Wingdings" panose="05000000000000000000" pitchFamily="2" charset="2"/>
              <a:buChar char="v"/>
            </a:pPr>
            <a:r>
              <a:rPr lang="pl-PL" dirty="0" smtClean="0"/>
              <a:t>federacje </a:t>
            </a:r>
            <a:r>
              <a:rPr lang="pl-PL" dirty="0"/>
              <a:t>czy porozumienia stowarzyszeń i fundacji,</a:t>
            </a:r>
          </a:p>
          <a:p>
            <a:pPr marL="285750" indent="-285750">
              <a:lnSpc>
                <a:spcPct val="114000"/>
              </a:lnSpc>
              <a:spcAft>
                <a:spcPts val="600"/>
              </a:spcAft>
              <a:buFont typeface="Wingdings" panose="05000000000000000000" pitchFamily="2" charset="2"/>
              <a:buChar char="v"/>
            </a:pPr>
            <a:r>
              <a:rPr lang="pl-PL" dirty="0" smtClean="0"/>
              <a:t>partie </a:t>
            </a:r>
            <a:r>
              <a:rPr lang="pl-PL" dirty="0"/>
              <a:t>polityczne,</a:t>
            </a:r>
          </a:p>
          <a:p>
            <a:pPr marL="285750" indent="-285750" algn="just">
              <a:lnSpc>
                <a:spcPct val="114000"/>
              </a:lnSpc>
              <a:spcAft>
                <a:spcPts val="600"/>
              </a:spcAft>
              <a:buFont typeface="Wingdings" panose="05000000000000000000" pitchFamily="2" charset="2"/>
              <a:buChar char="v"/>
            </a:pPr>
            <a:r>
              <a:rPr lang="pl-PL" dirty="0" smtClean="0"/>
              <a:t>organizacje </a:t>
            </a:r>
            <a:r>
              <a:rPr lang="pl-PL" dirty="0"/>
              <a:t>działające na mocy odrębnych przepisów, w tym m.in. </a:t>
            </a:r>
            <a:r>
              <a:rPr lang="pl-PL" dirty="0" smtClean="0"/>
              <a:t>koła </a:t>
            </a:r>
            <a:r>
              <a:rPr lang="pl-PL" dirty="0"/>
              <a:t>łowieckie (Polski Związek Łowiecki), Polski </a:t>
            </a:r>
            <a:r>
              <a:rPr lang="pl-PL" dirty="0" smtClean="0"/>
              <a:t>Związek Działkowców</a:t>
            </a:r>
            <a:r>
              <a:rPr lang="pl-PL" dirty="0"/>
              <a:t>, Liga Obrony Kraju, Polski Czerwony Krzyż, Związek </a:t>
            </a:r>
            <a:r>
              <a:rPr lang="pl-PL" dirty="0" smtClean="0"/>
              <a:t>Ochotniczej </a:t>
            </a:r>
            <a:r>
              <a:rPr lang="pl-PL" dirty="0"/>
              <a:t>Straży Pożarnej, komitety rodzicielskie i rady rodziców</a:t>
            </a:r>
            <a:r>
              <a:rPr lang="pl-PL" dirty="0" smtClean="0"/>
              <a:t>,</a:t>
            </a:r>
          </a:p>
          <a:p>
            <a:pPr marL="285750" indent="-285750" algn="just">
              <a:lnSpc>
                <a:spcPct val="114000"/>
              </a:lnSpc>
              <a:spcAft>
                <a:spcPts val="600"/>
              </a:spcAft>
              <a:buFont typeface="Wingdings" panose="05000000000000000000" pitchFamily="2" charset="2"/>
              <a:buChar char="v"/>
            </a:pPr>
            <a:r>
              <a:rPr lang="pl-PL" dirty="0" smtClean="0"/>
              <a:t>komitety </a:t>
            </a:r>
            <a:r>
              <a:rPr lang="pl-PL" dirty="0"/>
              <a:t>społeczne (np. społeczne komitety budowy dróg, </a:t>
            </a:r>
            <a:r>
              <a:rPr lang="pl-PL" dirty="0" smtClean="0"/>
              <a:t> wodociągów</a:t>
            </a:r>
            <a:r>
              <a:rPr lang="pl-PL" dirty="0"/>
              <a:t>),</a:t>
            </a:r>
          </a:p>
          <a:p>
            <a:pPr marL="285750" indent="-285750" algn="just">
              <a:lnSpc>
                <a:spcPct val="114000"/>
              </a:lnSpc>
              <a:spcAft>
                <a:spcPts val="600"/>
              </a:spcAft>
              <a:buFont typeface="Wingdings" panose="05000000000000000000" pitchFamily="2" charset="2"/>
              <a:buChar char="v"/>
            </a:pPr>
            <a:r>
              <a:rPr lang="pl-PL" dirty="0" smtClean="0"/>
              <a:t>związki </a:t>
            </a:r>
            <a:r>
              <a:rPr lang="pl-PL" dirty="0" smtClean="0"/>
              <a:t>zawodowe, związki </a:t>
            </a:r>
            <a:r>
              <a:rPr lang="pl-PL" dirty="0"/>
              <a:t>pracodawców</a:t>
            </a:r>
            <a:r>
              <a:rPr lang="pl-PL" dirty="0" smtClean="0"/>
              <a:t>,</a:t>
            </a:r>
          </a:p>
          <a:p>
            <a:pPr marL="285750" indent="-285750" algn="just">
              <a:lnSpc>
                <a:spcPct val="114000"/>
              </a:lnSpc>
              <a:spcAft>
                <a:spcPts val="600"/>
              </a:spcAft>
              <a:buFont typeface="Wingdings" panose="05000000000000000000" pitchFamily="2" charset="2"/>
              <a:buChar char="v"/>
            </a:pPr>
            <a:r>
              <a:rPr lang="pl-PL" dirty="0" smtClean="0"/>
              <a:t>organizacje </a:t>
            </a:r>
            <a:r>
              <a:rPr lang="pl-PL" dirty="0"/>
              <a:t>samorządów różnych grup zawodowych (izby gospodarcze branżowe, cechy i izby rzemieślnicze), z wyjątkiem tych, w których członkostwo jest obowiązkowe, jak Izby Lekarskie czy Rady Adwokackie,</a:t>
            </a:r>
          </a:p>
          <a:p>
            <a:pPr marL="285750" indent="-285750" algn="just">
              <a:lnSpc>
                <a:spcPct val="114000"/>
              </a:lnSpc>
              <a:spcAft>
                <a:spcPts val="600"/>
              </a:spcAft>
              <a:buFont typeface="Wingdings" panose="05000000000000000000" pitchFamily="2" charset="2"/>
              <a:buChar char="v"/>
            </a:pPr>
            <a:r>
              <a:rPr lang="pl-PL" dirty="0" smtClean="0"/>
              <a:t>kółka </a:t>
            </a:r>
            <a:r>
              <a:rPr lang="pl-PL" dirty="0"/>
              <a:t>rolnicze i koła gospodyń wiejskich</a:t>
            </a:r>
            <a:r>
              <a:rPr lang="pl-PL" dirty="0" smtClean="0"/>
              <a:t>,</a:t>
            </a:r>
            <a:endParaRPr lang="pl-PL" dirty="0"/>
          </a:p>
        </p:txBody>
      </p:sp>
    </p:spTree>
    <p:extLst>
      <p:ext uri="{BB962C8B-B14F-4D97-AF65-F5344CB8AC3E}">
        <p14:creationId xmlns:p14="http://schemas.microsoft.com/office/powerpoint/2010/main" val="315433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23528" y="260648"/>
            <a:ext cx="8568952" cy="6315190"/>
          </a:xfrm>
          <a:prstGeom prst="rect">
            <a:avLst/>
          </a:prstGeom>
        </p:spPr>
        <p:txBody>
          <a:bodyPr wrap="square">
            <a:spAutoFit/>
          </a:bodyPr>
          <a:lstStyle/>
          <a:p>
            <a:pPr>
              <a:lnSpc>
                <a:spcPct val="114000"/>
              </a:lnSpc>
              <a:spcAft>
                <a:spcPts val="600"/>
              </a:spcAft>
            </a:pPr>
            <a:r>
              <a:rPr lang="pl-PL" b="1" dirty="0"/>
              <a:t>PRZYKŁADY ORGANIZACJI ZALICZANYCH DO III </a:t>
            </a:r>
            <a:r>
              <a:rPr lang="pl-PL" b="1" dirty="0" smtClean="0"/>
              <a:t>SEKTORA  </a:t>
            </a:r>
            <a:r>
              <a:rPr lang="pl-PL" b="1" dirty="0" smtClean="0"/>
              <a:t>cd</a:t>
            </a:r>
            <a:r>
              <a:rPr lang="pl-PL" b="1" dirty="0" smtClean="0"/>
              <a:t>.</a:t>
            </a:r>
          </a:p>
          <a:p>
            <a:pPr>
              <a:lnSpc>
                <a:spcPct val="114000"/>
              </a:lnSpc>
              <a:spcAft>
                <a:spcPts val="600"/>
              </a:spcAft>
            </a:pPr>
            <a:endParaRPr lang="pl-PL" b="1" dirty="0"/>
          </a:p>
          <a:p>
            <a:pPr marL="285750" indent="-285750">
              <a:lnSpc>
                <a:spcPct val="114000"/>
              </a:lnSpc>
              <a:spcAft>
                <a:spcPts val="600"/>
              </a:spcAft>
              <a:buFont typeface="Wingdings" panose="05000000000000000000" pitchFamily="2" charset="2"/>
              <a:buChar char="v"/>
            </a:pPr>
            <a:r>
              <a:rPr lang="pl-PL" dirty="0" smtClean="0"/>
              <a:t>organizacje </a:t>
            </a:r>
            <a:r>
              <a:rPr lang="pl-PL" dirty="0"/>
              <a:t>kościelne: instytucje społeczne kościołów i związków wyznaniowych, </a:t>
            </a:r>
            <a:r>
              <a:rPr lang="pl-PL" dirty="0" smtClean="0"/>
              <a:t>  prowadzące </a:t>
            </a:r>
            <a:r>
              <a:rPr lang="pl-PL" dirty="0"/>
              <a:t>działalność świecką, w tym: organizacje członkowskie (np. Akcja Katolicka, Bractwo Młodzieży Prawosławnej), instytucje społeczne kościołów (np. szkoły, placówki opiekuńcze, Caritas, redakcje, wydawnictwa),</a:t>
            </a:r>
          </a:p>
          <a:p>
            <a:pPr marL="285750" indent="-285750">
              <a:lnSpc>
                <a:spcPct val="114000"/>
              </a:lnSpc>
              <a:spcAft>
                <a:spcPts val="600"/>
              </a:spcAft>
              <a:buFont typeface="Wingdings" panose="05000000000000000000" pitchFamily="2" charset="2"/>
              <a:buChar char="v"/>
            </a:pPr>
            <a:r>
              <a:rPr lang="pl-PL" dirty="0" smtClean="0"/>
              <a:t>grupy</a:t>
            </a:r>
            <a:r>
              <a:rPr lang="pl-PL" dirty="0"/>
              <a:t>, takie jak kluby osiedlowe czy grupy wsparcia, grupy samopomocowe</a:t>
            </a:r>
            <a:r>
              <a:rPr lang="pl-PL" dirty="0" smtClean="0"/>
              <a:t>.</a:t>
            </a:r>
            <a:endParaRPr lang="pl-PL" dirty="0"/>
          </a:p>
          <a:p>
            <a:pPr marL="285750" indent="-285750">
              <a:lnSpc>
                <a:spcPct val="114000"/>
              </a:lnSpc>
              <a:spcAft>
                <a:spcPts val="600"/>
              </a:spcAft>
              <a:buFont typeface="Wingdings" panose="05000000000000000000" pitchFamily="2" charset="2"/>
              <a:buChar char="v"/>
            </a:pPr>
            <a:r>
              <a:rPr lang="pl-PL" dirty="0" smtClean="0"/>
              <a:t>organizacje </a:t>
            </a:r>
            <a:r>
              <a:rPr lang="pl-PL" dirty="0"/>
              <a:t>samorządów różnych grup zawodowych (izby gospodarcze branżowe, cechy i izby rzemieślnicze), z wyjątkiem tych, w których członkostwo jest obowiązkowe, jak Izby Lekarskie czy Rady Adwokackie,</a:t>
            </a:r>
          </a:p>
          <a:p>
            <a:pPr marL="285750" indent="-285750">
              <a:lnSpc>
                <a:spcPct val="114000"/>
              </a:lnSpc>
              <a:spcAft>
                <a:spcPts val="600"/>
              </a:spcAft>
              <a:buFont typeface="Wingdings" panose="05000000000000000000" pitchFamily="2" charset="2"/>
              <a:buChar char="v"/>
            </a:pPr>
            <a:r>
              <a:rPr lang="pl-PL" dirty="0" smtClean="0"/>
              <a:t>kółka </a:t>
            </a:r>
            <a:r>
              <a:rPr lang="pl-PL" dirty="0"/>
              <a:t>rolnicze i koła gospodyń wiejskich,</a:t>
            </a:r>
          </a:p>
          <a:p>
            <a:pPr marL="285750" indent="-285750">
              <a:lnSpc>
                <a:spcPct val="114000"/>
              </a:lnSpc>
              <a:spcAft>
                <a:spcPts val="600"/>
              </a:spcAft>
              <a:buFont typeface="Wingdings" panose="05000000000000000000" pitchFamily="2" charset="2"/>
              <a:buChar char="v"/>
            </a:pPr>
            <a:r>
              <a:rPr lang="pl-PL" dirty="0" smtClean="0"/>
              <a:t>organizacje </a:t>
            </a:r>
            <a:r>
              <a:rPr lang="pl-PL" dirty="0"/>
              <a:t>kościelne: instytucje społeczne kościołów i związków wyznaniowych, prowadzące działalność świecką, w tym: organizacje członkowskie (np. Akcja Katolicka, Bractwo Młodzieży Prawosławnej), instytucje społeczne kościołów (np. szkoły, placówki opiekuńcze, Caritas, redakcje, wydawnictwa),</a:t>
            </a:r>
          </a:p>
          <a:p>
            <a:pPr marL="285750" indent="-285750">
              <a:lnSpc>
                <a:spcPct val="114000"/>
              </a:lnSpc>
              <a:spcAft>
                <a:spcPts val="600"/>
              </a:spcAft>
              <a:buFont typeface="Wingdings" panose="05000000000000000000" pitchFamily="2" charset="2"/>
              <a:buChar char="v"/>
            </a:pPr>
            <a:r>
              <a:rPr lang="pl-PL" dirty="0" smtClean="0"/>
              <a:t>grupy</a:t>
            </a:r>
            <a:r>
              <a:rPr lang="pl-PL" dirty="0"/>
              <a:t>, takie jak kluby osiedlowe czy grupy wsparcia, grupy samopomocowe</a:t>
            </a:r>
            <a:r>
              <a:rPr lang="pl-PL" dirty="0" smtClean="0"/>
              <a:t>.</a:t>
            </a:r>
            <a:endParaRPr lang="pl-PL" dirty="0"/>
          </a:p>
        </p:txBody>
      </p:sp>
    </p:spTree>
    <p:extLst>
      <p:ext uri="{BB962C8B-B14F-4D97-AF65-F5344CB8AC3E}">
        <p14:creationId xmlns:p14="http://schemas.microsoft.com/office/powerpoint/2010/main" val="272749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51520" y="116632"/>
            <a:ext cx="8640960" cy="6343724"/>
          </a:xfrm>
          <a:prstGeom prst="rect">
            <a:avLst/>
          </a:prstGeom>
        </p:spPr>
        <p:txBody>
          <a:bodyPr wrap="square">
            <a:spAutoFit/>
          </a:bodyPr>
          <a:lstStyle/>
          <a:p>
            <a:pPr>
              <a:lnSpc>
                <a:spcPct val="114000"/>
              </a:lnSpc>
              <a:spcAft>
                <a:spcPts val="600"/>
              </a:spcAft>
            </a:pPr>
            <a:r>
              <a:rPr lang="pl-PL" b="1" dirty="0" smtClean="0"/>
              <a:t>Z JAKIMI TYPAMI ORGANIZACJI MOŻEMY SIĘ SPOTKAĆ W III SEKTORZE?</a:t>
            </a:r>
          </a:p>
          <a:p>
            <a:pPr>
              <a:lnSpc>
                <a:spcPct val="114000"/>
              </a:lnSpc>
              <a:spcAft>
                <a:spcPts val="600"/>
              </a:spcAft>
            </a:pPr>
            <a:r>
              <a:rPr lang="pl-PL" b="1" dirty="0" smtClean="0"/>
              <a:t>Organizacje </a:t>
            </a:r>
            <a:r>
              <a:rPr lang="pl-PL" b="1" dirty="0" smtClean="0"/>
              <a:t>pozarządowe</a:t>
            </a:r>
          </a:p>
          <a:p>
            <a:pPr algn="just">
              <a:lnSpc>
                <a:spcPct val="114000"/>
              </a:lnSpc>
              <a:spcAft>
                <a:spcPts val="600"/>
              </a:spcAft>
            </a:pPr>
            <a:r>
              <a:rPr lang="pl-PL" sz="1600" dirty="0" smtClean="0"/>
              <a:t>ta </a:t>
            </a:r>
            <a:r>
              <a:rPr lang="pl-PL" sz="1600" dirty="0"/>
              <a:t>nazwa odwołuje się do pojęcia rządu (państwa) i podkreśla, „</a:t>
            </a:r>
            <a:r>
              <a:rPr lang="pl-PL" sz="1600" dirty="0" err="1"/>
              <a:t>nierządowość</a:t>
            </a:r>
            <a:r>
              <a:rPr lang="pl-PL" sz="1600" dirty="0"/>
              <a:t>” i niezależność – przynajmniej w sferze ideologii – tych organizacji. Jest przeniesieniem z języka angielskiego (non-</a:t>
            </a:r>
            <a:r>
              <a:rPr lang="pl-PL" sz="1600" dirty="0" err="1"/>
              <a:t>govermental</a:t>
            </a:r>
            <a:r>
              <a:rPr lang="pl-PL" sz="1600" dirty="0"/>
              <a:t> </a:t>
            </a:r>
            <a:r>
              <a:rPr lang="pl-PL" sz="1600" dirty="0" err="1" smtClean="0"/>
              <a:t>organisations</a:t>
            </a:r>
            <a:r>
              <a:rPr lang="pl-PL" sz="1600" dirty="0"/>
              <a:t>), dlatego często również w Polsce używa się angielskiego skrótu NGO. Obiegowo przez organizacje pozarządowe rozumie się stowarzyszenia i fundacje, choć Ustawa o działalności pożytku publicznego i o wolontariacie wprowadziła rozszerzoną definicję organizacji pozarządowej.</a:t>
            </a:r>
          </a:p>
          <a:p>
            <a:pPr>
              <a:lnSpc>
                <a:spcPct val="114000"/>
              </a:lnSpc>
              <a:spcAft>
                <a:spcPts val="600"/>
              </a:spcAft>
            </a:pPr>
            <a:r>
              <a:rPr lang="pl-PL" b="1" dirty="0" smtClean="0"/>
              <a:t>QUANGO</a:t>
            </a:r>
          </a:p>
          <a:p>
            <a:pPr algn="just">
              <a:lnSpc>
                <a:spcPct val="114000"/>
              </a:lnSpc>
              <a:spcAft>
                <a:spcPts val="600"/>
              </a:spcAft>
            </a:pPr>
            <a:r>
              <a:rPr lang="pl-PL" sz="1600" dirty="0" smtClean="0"/>
              <a:t>organizacje </a:t>
            </a:r>
            <a:r>
              <a:rPr lang="pl-PL" sz="1600" dirty="0"/>
              <a:t>w pełni zależne od państwa nazywa się quasi-NGO, w skrócie QUANGO. Przez zależność można rozumieć jawną </a:t>
            </a:r>
            <a:r>
              <a:rPr lang="pl-PL" sz="1600" dirty="0" smtClean="0"/>
              <a:t>lub </a:t>
            </a:r>
            <a:r>
              <a:rPr lang="pl-PL" sz="1600" dirty="0"/>
              <a:t>ukrytą kontrolę polityczną, całkowite uzależnienie od budżetu państwa lub popieraną przez państwo monopolistyczną pozycję jakiejś organizacji. W Polsce są nimi np. fundacje Skarbu Państwa</a:t>
            </a:r>
            <a:r>
              <a:rPr lang="pl-PL" dirty="0" smtClean="0"/>
              <a:t>.</a:t>
            </a:r>
          </a:p>
          <a:p>
            <a:pPr>
              <a:lnSpc>
                <a:spcPct val="114000"/>
              </a:lnSpc>
              <a:spcAft>
                <a:spcPts val="600"/>
              </a:spcAft>
            </a:pPr>
            <a:r>
              <a:rPr lang="pl-PL" b="1" dirty="0"/>
              <a:t>Organizacje </a:t>
            </a:r>
            <a:r>
              <a:rPr lang="pl-PL" b="1" dirty="0" smtClean="0"/>
              <a:t>non-profit</a:t>
            </a:r>
          </a:p>
          <a:p>
            <a:pPr algn="just">
              <a:lnSpc>
                <a:spcPct val="114000"/>
              </a:lnSpc>
              <a:spcAft>
                <a:spcPts val="600"/>
              </a:spcAft>
            </a:pPr>
            <a:r>
              <a:rPr lang="pl-PL" sz="1600" dirty="0" smtClean="0"/>
              <a:t>określenie </a:t>
            </a:r>
            <a:r>
              <a:rPr lang="pl-PL" sz="1600" dirty="0"/>
              <a:t>to odwołuje się do cechy odróżniającej je od organizacji drugiego (komercyjnego) sektora i podkreśla, że ich działalność nie jest nastawiona na zysk. Pojęcie to nie wyklucza prowadzenia działań o charakterze gospodarczym, przynoszącym zysk. Tym, co odróżnia biznes od organizacji non-profit, jest zasada nieuczestniczenia w zyskach wypracowanych przez organizację oraz obowiązek przeznaczania zysku w całości na działalność statutową. Dlatego też bywa używane również określenie not for profit – nie dla zysku</a:t>
            </a:r>
            <a:r>
              <a:rPr lang="pl-PL" sz="1600" dirty="0" smtClean="0"/>
              <a:t>.</a:t>
            </a:r>
            <a:endParaRPr lang="pl-PL" sz="1600" dirty="0"/>
          </a:p>
        </p:txBody>
      </p:sp>
    </p:spTree>
    <p:extLst>
      <p:ext uri="{BB962C8B-B14F-4D97-AF65-F5344CB8AC3E}">
        <p14:creationId xmlns:p14="http://schemas.microsoft.com/office/powerpoint/2010/main" val="97080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332656"/>
            <a:ext cx="8820472" cy="4420441"/>
          </a:xfrm>
          <a:prstGeom prst="rect">
            <a:avLst/>
          </a:prstGeom>
        </p:spPr>
        <p:txBody>
          <a:bodyPr wrap="square">
            <a:spAutoFit/>
          </a:bodyPr>
          <a:lstStyle/>
          <a:p>
            <a:pPr>
              <a:lnSpc>
                <a:spcPct val="114000"/>
              </a:lnSpc>
              <a:spcAft>
                <a:spcPts val="600"/>
              </a:spcAft>
            </a:pPr>
            <a:r>
              <a:rPr lang="pl-PL" b="1" dirty="0"/>
              <a:t>Z JAKIMI TYPAMI ORGANIZACJI MOŻEMY SIĘ SPOTKAĆ W III SEKTORZE?</a:t>
            </a:r>
          </a:p>
          <a:p>
            <a:pPr>
              <a:lnSpc>
                <a:spcPct val="114000"/>
              </a:lnSpc>
              <a:spcAft>
                <a:spcPts val="600"/>
              </a:spcAft>
            </a:pPr>
            <a:endParaRPr lang="pl-PL" b="1" dirty="0" smtClean="0"/>
          </a:p>
          <a:p>
            <a:pPr>
              <a:lnSpc>
                <a:spcPct val="114000"/>
              </a:lnSpc>
              <a:spcAft>
                <a:spcPts val="600"/>
              </a:spcAft>
            </a:pPr>
            <a:r>
              <a:rPr lang="pl-PL" b="1" dirty="0" smtClean="0"/>
              <a:t>Organizacje </a:t>
            </a:r>
            <a:r>
              <a:rPr lang="pl-PL" b="1" dirty="0"/>
              <a:t>charytatywne, </a:t>
            </a:r>
            <a:r>
              <a:rPr lang="pl-PL" b="1" dirty="0" smtClean="0"/>
              <a:t>dobroczynne</a:t>
            </a:r>
          </a:p>
          <a:p>
            <a:pPr>
              <a:lnSpc>
                <a:spcPct val="114000"/>
              </a:lnSpc>
              <a:spcAft>
                <a:spcPts val="600"/>
              </a:spcAft>
            </a:pPr>
            <a:r>
              <a:rPr lang="pl-PL" dirty="0" smtClean="0"/>
              <a:t>określenie </a:t>
            </a:r>
            <a:r>
              <a:rPr lang="pl-PL" dirty="0"/>
              <a:t>to odwołuje się do tradycyjnego pola działania – pomocy najuboższym, chorym i pokrzywdzonym przez los (</a:t>
            </a:r>
            <a:r>
              <a:rPr lang="pl-PL" dirty="0" err="1"/>
              <a:t>charitable</a:t>
            </a:r>
            <a:r>
              <a:rPr lang="pl-PL" dirty="0"/>
              <a:t> </a:t>
            </a:r>
            <a:r>
              <a:rPr lang="pl-PL" dirty="0" err="1"/>
              <a:t>organizations</a:t>
            </a:r>
            <a:r>
              <a:rPr lang="pl-PL" dirty="0"/>
              <a:t>).</a:t>
            </a:r>
          </a:p>
          <a:p>
            <a:pPr>
              <a:lnSpc>
                <a:spcPct val="114000"/>
              </a:lnSpc>
              <a:spcAft>
                <a:spcPts val="600"/>
              </a:spcAft>
            </a:pPr>
            <a:r>
              <a:rPr lang="pl-PL" b="1" dirty="0" smtClean="0"/>
              <a:t>Organizacje </a:t>
            </a:r>
            <a:r>
              <a:rPr lang="pl-PL" b="1" dirty="0" smtClean="0"/>
              <a:t>obywatelskie</a:t>
            </a:r>
          </a:p>
          <a:p>
            <a:pPr>
              <a:lnSpc>
                <a:spcPct val="114000"/>
              </a:lnSpc>
              <a:spcAft>
                <a:spcPts val="600"/>
              </a:spcAft>
            </a:pPr>
            <a:r>
              <a:rPr lang="pl-PL" dirty="0" smtClean="0"/>
              <a:t>określenie </a:t>
            </a:r>
            <a:r>
              <a:rPr lang="pl-PL" dirty="0"/>
              <a:t>to odwołuje się do faktu, że organizacje są tworzone przez obywateli i że są sposobem ich samoorganizacji</a:t>
            </a:r>
            <a:r>
              <a:rPr lang="pl-PL" dirty="0" smtClean="0"/>
              <a:t>.</a:t>
            </a:r>
          </a:p>
          <a:p>
            <a:pPr>
              <a:lnSpc>
                <a:spcPct val="114000"/>
              </a:lnSpc>
              <a:spcAft>
                <a:spcPts val="600"/>
              </a:spcAft>
            </a:pPr>
            <a:r>
              <a:rPr lang="pl-PL" b="1" dirty="0"/>
              <a:t>Organizacje ochotnicze (</a:t>
            </a:r>
            <a:r>
              <a:rPr lang="pl-PL" b="1" dirty="0" err="1"/>
              <a:t>wolontarystyczne</a:t>
            </a:r>
            <a:r>
              <a:rPr lang="pl-PL" b="1" dirty="0" smtClean="0"/>
              <a:t>)</a:t>
            </a:r>
          </a:p>
          <a:p>
            <a:pPr>
              <a:lnSpc>
                <a:spcPct val="114000"/>
              </a:lnSpc>
              <a:spcAft>
                <a:spcPts val="600"/>
              </a:spcAft>
            </a:pPr>
            <a:r>
              <a:rPr lang="pl-PL" dirty="0" smtClean="0"/>
              <a:t>ta </a:t>
            </a:r>
            <a:r>
              <a:rPr lang="pl-PL" dirty="0"/>
              <a:t>nazwa odwołuje się do wolontariatu jako cechy podstawowej i podkreśla znaczący wkład działań ochotniczych (</a:t>
            </a:r>
            <a:r>
              <a:rPr lang="pl-PL" dirty="0" err="1"/>
              <a:t>wolontarystycznych</a:t>
            </a:r>
            <a:r>
              <a:rPr lang="pl-PL" dirty="0"/>
              <a:t>) w funkcjonowaniu takich właśnie organizacji (ang. </a:t>
            </a:r>
            <a:r>
              <a:rPr lang="pl-PL" i="1" dirty="0" err="1"/>
              <a:t>voluntary</a:t>
            </a:r>
            <a:r>
              <a:rPr lang="pl-PL" i="1" dirty="0"/>
              <a:t> </a:t>
            </a:r>
            <a:r>
              <a:rPr lang="pl-PL" i="1" dirty="0" err="1"/>
              <a:t>organizations</a:t>
            </a:r>
            <a:r>
              <a:rPr lang="pl-PL" i="1" dirty="0"/>
              <a:t>; </a:t>
            </a:r>
            <a:r>
              <a:rPr lang="pl-PL" i="1" dirty="0" err="1"/>
              <a:t>voluntary</a:t>
            </a:r>
            <a:r>
              <a:rPr lang="pl-PL" i="1" dirty="0"/>
              <a:t> </a:t>
            </a:r>
            <a:r>
              <a:rPr lang="pl-PL" i="1" dirty="0" err="1"/>
              <a:t>sector</a:t>
            </a:r>
            <a:r>
              <a:rPr lang="pl-PL" dirty="0" smtClean="0"/>
              <a:t>).</a:t>
            </a:r>
            <a:endParaRPr lang="pl-PL" dirty="0"/>
          </a:p>
        </p:txBody>
      </p:sp>
    </p:spTree>
    <p:extLst>
      <p:ext uri="{BB962C8B-B14F-4D97-AF65-F5344CB8AC3E}">
        <p14:creationId xmlns:p14="http://schemas.microsoft.com/office/powerpoint/2010/main" val="2293362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07504" y="188640"/>
            <a:ext cx="8784976" cy="5052024"/>
          </a:xfrm>
          <a:prstGeom prst="rect">
            <a:avLst/>
          </a:prstGeom>
        </p:spPr>
        <p:txBody>
          <a:bodyPr wrap="square">
            <a:spAutoFit/>
          </a:bodyPr>
          <a:lstStyle/>
          <a:p>
            <a:pPr>
              <a:lnSpc>
                <a:spcPct val="114000"/>
              </a:lnSpc>
              <a:spcAft>
                <a:spcPts val="600"/>
              </a:spcAft>
            </a:pPr>
            <a:r>
              <a:rPr lang="pl-PL" b="1" dirty="0"/>
              <a:t>Z JAKIMI TYPAMI ORGANIZACJI MOŻEMY SIĘ SPOTKAĆ W III SEKTORZE?</a:t>
            </a:r>
          </a:p>
          <a:p>
            <a:pPr>
              <a:lnSpc>
                <a:spcPct val="114000"/>
              </a:lnSpc>
              <a:spcAft>
                <a:spcPts val="600"/>
              </a:spcAft>
            </a:pPr>
            <a:endParaRPr lang="pl-PL" b="1" dirty="0" smtClean="0"/>
          </a:p>
          <a:p>
            <a:pPr>
              <a:lnSpc>
                <a:spcPct val="114000"/>
              </a:lnSpc>
              <a:spcAft>
                <a:spcPts val="600"/>
              </a:spcAft>
            </a:pPr>
            <a:r>
              <a:rPr lang="pl-PL" b="1" dirty="0" smtClean="0"/>
              <a:t>Organizacje </a:t>
            </a:r>
            <a:r>
              <a:rPr lang="pl-PL" b="1" dirty="0"/>
              <a:t>użyteczności publicznej</a:t>
            </a:r>
            <a:r>
              <a:rPr lang="pl-PL" dirty="0"/>
              <a:t> </a:t>
            </a:r>
            <a:endParaRPr lang="pl-PL" dirty="0" smtClean="0"/>
          </a:p>
          <a:p>
            <a:pPr>
              <a:lnSpc>
                <a:spcPct val="114000"/>
              </a:lnSpc>
              <a:spcAft>
                <a:spcPts val="600"/>
              </a:spcAft>
            </a:pPr>
            <a:r>
              <a:rPr lang="pl-PL" dirty="0" smtClean="0"/>
              <a:t>nazwa </a:t>
            </a:r>
            <a:r>
              <a:rPr lang="pl-PL" dirty="0"/>
              <a:t>ta nawiązuje do aktywności organizacji w dziedzinie ochrony zdrowia, szeroko rozumianej pomocy społecznej, akcji charytatywnych i edukacji, czyli krótko mówiąc, do działania dla dobra publicznego.</a:t>
            </a:r>
          </a:p>
          <a:p>
            <a:pPr>
              <a:lnSpc>
                <a:spcPct val="114000"/>
              </a:lnSpc>
              <a:spcAft>
                <a:spcPts val="600"/>
              </a:spcAft>
            </a:pPr>
            <a:r>
              <a:rPr lang="pl-PL" b="1" dirty="0" smtClean="0"/>
              <a:t>Organizacje </a:t>
            </a:r>
            <a:r>
              <a:rPr lang="pl-PL" b="1" dirty="0"/>
              <a:t>pożytku publicznego</a:t>
            </a:r>
            <a:r>
              <a:rPr lang="pl-PL" dirty="0"/>
              <a:t> </a:t>
            </a:r>
            <a:endParaRPr lang="pl-PL" dirty="0" smtClean="0"/>
          </a:p>
          <a:p>
            <a:pPr>
              <a:lnSpc>
                <a:spcPct val="114000"/>
              </a:lnSpc>
              <a:spcAft>
                <a:spcPts val="600"/>
              </a:spcAft>
            </a:pPr>
            <a:r>
              <a:rPr lang="pl-PL" dirty="0" smtClean="0"/>
              <a:t>określenie </a:t>
            </a:r>
            <a:r>
              <a:rPr lang="pl-PL" dirty="0"/>
              <a:t>to, wprowadzone przez Ustawę o działalności pożytku publicznego i o wolontariacie, odnosi się do tych organizacji, które uzyskały status pożytku publicznego (patrz Organizacje pożytku </a:t>
            </a:r>
            <a:r>
              <a:rPr lang="pl-PL" dirty="0" smtClean="0"/>
              <a:t>publicznego</a:t>
            </a:r>
            <a:r>
              <a:rPr lang="pl-PL" dirty="0"/>
              <a:t>). Prowadzą one działalność społeczną w dziedzinach ściśle określonych w Ustawie.</a:t>
            </a:r>
          </a:p>
          <a:p>
            <a:pPr>
              <a:lnSpc>
                <a:spcPct val="114000"/>
              </a:lnSpc>
              <a:spcAft>
                <a:spcPts val="600"/>
              </a:spcAft>
            </a:pPr>
            <a:r>
              <a:rPr lang="pl-PL" b="1" dirty="0" smtClean="0"/>
              <a:t>Organizacje niezależne</a:t>
            </a:r>
          </a:p>
          <a:p>
            <a:pPr>
              <a:lnSpc>
                <a:spcPct val="114000"/>
              </a:lnSpc>
              <a:spcAft>
                <a:spcPts val="600"/>
              </a:spcAft>
            </a:pPr>
            <a:r>
              <a:rPr lang="pl-PL" dirty="0" smtClean="0"/>
              <a:t>nazwa </a:t>
            </a:r>
            <a:r>
              <a:rPr lang="pl-PL" dirty="0"/>
              <a:t>ta podkreśla niezależność jako jedną z najważniejszych zasad filozofii organizacji pozarządowych (ang. independent </a:t>
            </a:r>
            <a:r>
              <a:rPr lang="pl-PL" dirty="0" err="1"/>
              <a:t>organizations</a:t>
            </a:r>
            <a:r>
              <a:rPr lang="pl-PL" dirty="0"/>
              <a:t>; independent </a:t>
            </a:r>
            <a:r>
              <a:rPr lang="pl-PL" dirty="0" err="1"/>
              <a:t>sector</a:t>
            </a:r>
            <a:r>
              <a:rPr lang="pl-PL" dirty="0"/>
              <a:t>).</a:t>
            </a:r>
          </a:p>
        </p:txBody>
      </p:sp>
    </p:spTree>
    <p:extLst>
      <p:ext uri="{BB962C8B-B14F-4D97-AF65-F5344CB8AC3E}">
        <p14:creationId xmlns:p14="http://schemas.microsoft.com/office/powerpoint/2010/main" val="3243973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59607" y="908720"/>
            <a:ext cx="6912768" cy="2585323"/>
          </a:xfrm>
          <a:prstGeom prst="rect">
            <a:avLst/>
          </a:prstGeom>
        </p:spPr>
        <p:txBody>
          <a:bodyPr wrap="square">
            <a:spAutoFit/>
          </a:bodyPr>
          <a:lstStyle/>
          <a:p>
            <a:pPr>
              <a:lnSpc>
                <a:spcPct val="150000"/>
              </a:lnSpc>
            </a:pPr>
            <a:r>
              <a:rPr lang="pl-PL" b="1" dirty="0" smtClean="0"/>
              <a:t>CZY ISTNIEJE SEKTOR IV I V ?</a:t>
            </a:r>
            <a:endParaRPr lang="pl-PL" dirty="0" smtClean="0"/>
          </a:p>
          <a:p>
            <a:pPr>
              <a:lnSpc>
                <a:spcPct val="150000"/>
              </a:lnSpc>
            </a:pPr>
            <a:endParaRPr lang="pl-PL" dirty="0"/>
          </a:p>
          <a:p>
            <a:pPr marL="285750" indent="-285750">
              <a:lnSpc>
                <a:spcPct val="150000"/>
              </a:lnSpc>
              <a:buFont typeface="Arial" pitchFamily="34" charset="0"/>
              <a:buChar char="•"/>
            </a:pPr>
            <a:r>
              <a:rPr lang="pl-PL" dirty="0"/>
              <a:t>Kościoły i związki zawodowe  ?</a:t>
            </a:r>
          </a:p>
          <a:p>
            <a:pPr marL="285750" indent="-285750">
              <a:lnSpc>
                <a:spcPct val="150000"/>
              </a:lnSpc>
              <a:buFont typeface="Arial" pitchFamily="34" charset="0"/>
              <a:buChar char="•"/>
            </a:pPr>
            <a:r>
              <a:rPr lang="pl-PL" dirty="0"/>
              <a:t>Związki zawodowe i korporacje zawodowe ?</a:t>
            </a:r>
          </a:p>
          <a:p>
            <a:pPr marL="285750" indent="-285750">
              <a:lnSpc>
                <a:spcPct val="150000"/>
              </a:lnSpc>
              <a:buFont typeface="Arial" pitchFamily="34" charset="0"/>
              <a:buChar char="•"/>
            </a:pPr>
            <a:r>
              <a:rPr lang="pl-PL" dirty="0"/>
              <a:t>Organizacje nieformalne np. niektóre ruchy </a:t>
            </a:r>
            <a:r>
              <a:rPr lang="pl-PL" dirty="0" smtClean="0"/>
              <a:t>miejskie</a:t>
            </a:r>
            <a:r>
              <a:rPr lang="pl-PL" dirty="0"/>
              <a:t> </a:t>
            </a:r>
            <a:r>
              <a:rPr lang="pl-PL" dirty="0" smtClean="0"/>
              <a:t>?</a:t>
            </a:r>
            <a:endParaRPr lang="pl-PL" dirty="0" smtClean="0"/>
          </a:p>
          <a:p>
            <a:pPr marL="285750" indent="-285750">
              <a:lnSpc>
                <a:spcPct val="150000"/>
              </a:lnSpc>
              <a:buFont typeface="Arial" pitchFamily="34" charset="0"/>
              <a:buChar char="•"/>
            </a:pPr>
            <a:r>
              <a:rPr lang="pl-PL" dirty="0" smtClean="0"/>
              <a:t>samodzielne </a:t>
            </a:r>
            <a:r>
              <a:rPr lang="pl-PL" dirty="0"/>
              <a:t>i nigdzie nie zarejestrowane grupy </a:t>
            </a:r>
            <a:r>
              <a:rPr lang="pl-PL" dirty="0" smtClean="0"/>
              <a:t>mieszkańców ?</a:t>
            </a:r>
            <a:endParaRPr lang="pl-PL" dirty="0"/>
          </a:p>
        </p:txBody>
      </p:sp>
    </p:spTree>
    <p:extLst>
      <p:ext uri="{BB962C8B-B14F-4D97-AF65-F5344CB8AC3E}">
        <p14:creationId xmlns:p14="http://schemas.microsoft.com/office/powerpoint/2010/main" val="42164253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547</TotalTime>
  <Words>1880</Words>
  <Application>Microsoft Office PowerPoint</Application>
  <PresentationFormat>Pokaz na ekranie (4:3)</PresentationFormat>
  <Paragraphs>275</Paragraphs>
  <Slides>34</Slides>
  <Notes>3</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Motyw pakietu Office</vt:lpstr>
      <vt:lpstr>Organizacyjne, prawne i finansowe aspekty funkcjonowania grupy samopomocowej  (wybrane zagadnienia  -  konspekt wykładu)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Organizacyjne, prawne i finansowe aspekty funkcjonowania grupy samopomocowej  (wybrane zagadnienia – konspekt wykładu)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Animacja samopomocowego środowiska społecznego</dc:title>
  <dc:creator>Tomasz Kowalewicz</dc:creator>
  <cp:lastModifiedBy>Tomek Kowalewicz</cp:lastModifiedBy>
  <cp:revision>111</cp:revision>
  <cp:lastPrinted>2016-09-08T11:21:34Z</cp:lastPrinted>
  <dcterms:created xsi:type="dcterms:W3CDTF">2016-07-24T08:31:28Z</dcterms:created>
  <dcterms:modified xsi:type="dcterms:W3CDTF">2017-03-02T12:22:49Z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TC010130221045</vt:lpwstr>
  </property>
</Properties>
</file>