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65" r:id="rId1"/>
  </p:sldMasterIdLst>
  <p:notesMasterIdLst>
    <p:notesMasterId r:id="rId28"/>
  </p:notesMasterIdLst>
  <p:handoutMasterIdLst>
    <p:handoutMasterId r:id="rId29"/>
  </p:handoutMasterIdLst>
  <p:sldIdLst>
    <p:sldId id="256" r:id="rId2"/>
    <p:sldId id="275" r:id="rId3"/>
    <p:sldId id="280" r:id="rId4"/>
    <p:sldId id="281" r:id="rId5"/>
    <p:sldId id="277" r:id="rId6"/>
    <p:sldId id="278" r:id="rId7"/>
    <p:sldId id="276" r:id="rId8"/>
    <p:sldId id="284" r:id="rId9"/>
    <p:sldId id="285" r:id="rId10"/>
    <p:sldId id="282" r:id="rId11"/>
    <p:sldId id="283" r:id="rId12"/>
    <p:sldId id="286" r:id="rId13"/>
    <p:sldId id="288" r:id="rId14"/>
    <p:sldId id="299" r:id="rId15"/>
    <p:sldId id="287" r:id="rId16"/>
    <p:sldId id="291" r:id="rId17"/>
    <p:sldId id="289" r:id="rId18"/>
    <p:sldId id="293" r:id="rId19"/>
    <p:sldId id="290" r:id="rId20"/>
    <p:sldId id="296" r:id="rId21"/>
    <p:sldId id="297" r:id="rId22"/>
    <p:sldId id="295" r:id="rId23"/>
    <p:sldId id="294" r:id="rId24"/>
    <p:sldId id="298" r:id="rId25"/>
    <p:sldId id="300" r:id="rId26"/>
    <p:sldId id="274" r:id="rId27"/>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FF"/>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1" autoAdjust="0"/>
    <p:restoredTop sz="94766" autoAdjust="0"/>
  </p:normalViewPr>
  <p:slideViewPr>
    <p:cSldViewPr>
      <p:cViewPr>
        <p:scale>
          <a:sx n="70" d="100"/>
          <a:sy n="70" d="100"/>
        </p:scale>
        <p:origin x="-504" y="-269"/>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2" d="100"/>
          <a:sy n="62" d="100"/>
        </p:scale>
        <p:origin x="-1714" y="-106"/>
      </p:cViewPr>
      <p:guideLst>
        <p:guide orient="horz" pos="2924"/>
        <p:guide pos="22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l-PL" sz="1200"/>
              <a:t>Prognoza ludności Polski</a:t>
            </a:r>
          </a:p>
          <a:p>
            <a:pPr>
              <a:defRPr sz="1200"/>
            </a:pPr>
            <a:r>
              <a:rPr lang="pl-PL" sz="1200" i="1"/>
              <a:t>w tysiącach</a:t>
            </a: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79738112"/>
        <c:axId val="179739648"/>
      </c:barChart>
      <c:catAx>
        <c:axId val="179738112"/>
        <c:scaling>
          <c:orientation val="minMax"/>
        </c:scaling>
        <c:delete val="0"/>
        <c:axPos val="b"/>
        <c:numFmt formatCode="General" sourceLinked="1"/>
        <c:majorTickMark val="out"/>
        <c:minorTickMark val="none"/>
        <c:tickLblPos val="nextTo"/>
        <c:crossAx val="179739648"/>
        <c:crosses val="autoZero"/>
        <c:auto val="1"/>
        <c:lblAlgn val="ctr"/>
        <c:lblOffset val="100"/>
        <c:noMultiLvlLbl val="0"/>
      </c:catAx>
      <c:valAx>
        <c:axId val="179739648"/>
        <c:scaling>
          <c:orientation val="minMax"/>
        </c:scaling>
        <c:delete val="0"/>
        <c:axPos val="l"/>
        <c:majorGridlines>
          <c:spPr>
            <a:ln>
              <a:prstDash val="dash"/>
            </a:ln>
          </c:spPr>
        </c:majorGridlines>
        <c:numFmt formatCode="#,##0" sourceLinked="1"/>
        <c:majorTickMark val="out"/>
        <c:minorTickMark val="none"/>
        <c:tickLblPos val="nextTo"/>
        <c:crossAx val="17973811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l-PL" sz="1200"/>
              <a:t>Prognoza ludności Polski</a:t>
            </a:r>
          </a:p>
          <a:p>
            <a:pPr>
              <a:defRPr sz="1200"/>
            </a:pPr>
            <a:r>
              <a:rPr lang="pl-PL" sz="1200" i="1"/>
              <a:t>w tysiącach</a:t>
            </a: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80028544"/>
        <c:axId val="180030080"/>
      </c:barChart>
      <c:catAx>
        <c:axId val="180028544"/>
        <c:scaling>
          <c:orientation val="minMax"/>
        </c:scaling>
        <c:delete val="0"/>
        <c:axPos val="b"/>
        <c:numFmt formatCode="General" sourceLinked="1"/>
        <c:majorTickMark val="out"/>
        <c:minorTickMark val="none"/>
        <c:tickLblPos val="nextTo"/>
        <c:crossAx val="180030080"/>
        <c:crosses val="autoZero"/>
        <c:auto val="1"/>
        <c:lblAlgn val="ctr"/>
        <c:lblOffset val="100"/>
        <c:noMultiLvlLbl val="0"/>
      </c:catAx>
      <c:valAx>
        <c:axId val="180030080"/>
        <c:scaling>
          <c:orientation val="minMax"/>
        </c:scaling>
        <c:delete val="0"/>
        <c:axPos val="l"/>
        <c:majorGridlines>
          <c:spPr>
            <a:ln>
              <a:prstDash val="dash"/>
            </a:ln>
          </c:spPr>
        </c:majorGridlines>
        <c:numFmt formatCode="#,##0" sourceLinked="1"/>
        <c:majorTickMark val="out"/>
        <c:minorTickMark val="none"/>
        <c:tickLblPos val="nextTo"/>
        <c:crossAx val="18002854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l-PL" sz="1200"/>
              <a:t>Prognoza ludności Polski</a:t>
            </a:r>
          </a:p>
          <a:p>
            <a:pPr>
              <a:defRPr sz="1200"/>
            </a:pPr>
            <a:r>
              <a:rPr lang="pl-PL" sz="1200" i="1"/>
              <a:t>w tysiącach</a:t>
            </a: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80132480"/>
        <c:axId val="180150656"/>
      </c:barChart>
      <c:catAx>
        <c:axId val="180132480"/>
        <c:scaling>
          <c:orientation val="minMax"/>
        </c:scaling>
        <c:delete val="0"/>
        <c:axPos val="b"/>
        <c:numFmt formatCode="General" sourceLinked="1"/>
        <c:majorTickMark val="out"/>
        <c:minorTickMark val="none"/>
        <c:tickLblPos val="nextTo"/>
        <c:crossAx val="180150656"/>
        <c:crosses val="autoZero"/>
        <c:auto val="1"/>
        <c:lblAlgn val="ctr"/>
        <c:lblOffset val="100"/>
        <c:noMultiLvlLbl val="0"/>
      </c:catAx>
      <c:valAx>
        <c:axId val="180150656"/>
        <c:scaling>
          <c:orientation val="minMax"/>
        </c:scaling>
        <c:delete val="0"/>
        <c:axPos val="l"/>
        <c:majorGridlines>
          <c:spPr>
            <a:ln>
              <a:prstDash val="dash"/>
            </a:ln>
          </c:spPr>
        </c:majorGridlines>
        <c:numFmt formatCode="#,##0" sourceLinked="1"/>
        <c:majorTickMark val="out"/>
        <c:minorTickMark val="none"/>
        <c:tickLblPos val="nextTo"/>
        <c:crossAx val="18013248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l-PL" sz="1200"/>
              <a:t>Prognoza ludności Polski</a:t>
            </a:r>
          </a:p>
          <a:p>
            <a:pPr>
              <a:defRPr sz="1200"/>
            </a:pPr>
            <a:r>
              <a:rPr lang="pl-PL" sz="1200" i="1"/>
              <a:t>w tysiącach</a:t>
            </a: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80527488"/>
        <c:axId val="180529024"/>
      </c:barChart>
      <c:catAx>
        <c:axId val="180527488"/>
        <c:scaling>
          <c:orientation val="minMax"/>
        </c:scaling>
        <c:delete val="0"/>
        <c:axPos val="b"/>
        <c:numFmt formatCode="General" sourceLinked="1"/>
        <c:majorTickMark val="out"/>
        <c:minorTickMark val="none"/>
        <c:tickLblPos val="nextTo"/>
        <c:crossAx val="180529024"/>
        <c:crosses val="autoZero"/>
        <c:auto val="1"/>
        <c:lblAlgn val="ctr"/>
        <c:lblOffset val="100"/>
        <c:noMultiLvlLbl val="0"/>
      </c:catAx>
      <c:valAx>
        <c:axId val="180529024"/>
        <c:scaling>
          <c:orientation val="minMax"/>
        </c:scaling>
        <c:delete val="0"/>
        <c:axPos val="l"/>
        <c:majorGridlines>
          <c:spPr>
            <a:ln>
              <a:prstDash val="dash"/>
            </a:ln>
          </c:spPr>
        </c:majorGridlines>
        <c:numFmt formatCode="#,##0" sourceLinked="1"/>
        <c:majorTickMark val="out"/>
        <c:minorTickMark val="none"/>
        <c:tickLblPos val="nextTo"/>
        <c:crossAx val="180527488"/>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defTabSz="930275">
              <a:defRPr kumimoji="1" sz="1200">
                <a:latin typeface="Tahoma" pitchFamily="34" charset="0"/>
              </a:defRPr>
            </a:lvl1pPr>
          </a:lstStyle>
          <a:p>
            <a:endParaRPr lang="pl-PL" altLang="pl-PL"/>
          </a:p>
        </p:txBody>
      </p:sp>
      <p:sp>
        <p:nvSpPr>
          <p:cNvPr id="19459" name="Rectangle 3"/>
          <p:cNvSpPr>
            <a:spLocks noGrp="1" noChangeArrowheads="1"/>
          </p:cNvSpPr>
          <p:nvPr>
            <p:ph type="dt" sz="quarter"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algn="r" defTabSz="930275">
              <a:defRPr kumimoji="1" sz="1200">
                <a:latin typeface="Tahoma" pitchFamily="34" charset="0"/>
              </a:defRPr>
            </a:lvl1pPr>
          </a:lstStyle>
          <a:p>
            <a:endParaRPr lang="pl-PL" altLang="pl-PL"/>
          </a:p>
        </p:txBody>
      </p:sp>
      <p:sp>
        <p:nvSpPr>
          <p:cNvPr id="19460" name="Rectangle 4"/>
          <p:cNvSpPr>
            <a:spLocks noGrp="1" noChangeArrowheads="1"/>
          </p:cNvSpPr>
          <p:nvPr>
            <p:ph type="ftr" sz="quarter" idx="2"/>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defTabSz="930275">
              <a:defRPr kumimoji="1" sz="1200">
                <a:latin typeface="Tahoma" pitchFamily="34" charset="0"/>
              </a:defRPr>
            </a:lvl1pPr>
          </a:lstStyle>
          <a:p>
            <a:endParaRPr lang="pl-PL" altLang="pl-PL"/>
          </a:p>
        </p:txBody>
      </p:sp>
      <p:sp>
        <p:nvSpPr>
          <p:cNvPr id="19461" name="Rectangle 5"/>
          <p:cNvSpPr>
            <a:spLocks noGrp="1" noChangeArrowheads="1"/>
          </p:cNvSpPr>
          <p:nvPr>
            <p:ph type="sldNum" sz="quarter" idx="3"/>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algn="r" defTabSz="930275">
              <a:defRPr kumimoji="1" sz="1200">
                <a:latin typeface="Tahoma" pitchFamily="34" charset="0"/>
              </a:defRPr>
            </a:lvl1pPr>
          </a:lstStyle>
          <a:p>
            <a:fld id="{6EE23E21-0BA0-4748-8256-F67154094D41}" type="slidenum">
              <a:rPr lang="pl-PL" altLang="pl-PL"/>
              <a:pPr/>
              <a:t>‹#›</a:t>
            </a:fld>
            <a:endParaRPr lang="pl-PL" altLang="pl-PL"/>
          </a:p>
        </p:txBody>
      </p:sp>
    </p:spTree>
    <p:extLst>
      <p:ext uri="{BB962C8B-B14F-4D97-AF65-F5344CB8AC3E}">
        <p14:creationId xmlns:p14="http://schemas.microsoft.com/office/powerpoint/2010/main" val="204448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defTabSz="930275">
              <a:defRPr kumimoji="1" sz="1000" i="1">
                <a:latin typeface="Tahoma" pitchFamily="34" charset="0"/>
              </a:defRPr>
            </a:lvl1pPr>
          </a:lstStyle>
          <a:p>
            <a:r>
              <a:rPr lang="pl-PL" altLang="pl-PL"/>
              <a:t>*</a:t>
            </a:r>
            <a:endParaRPr lang="pl-PL" altLang="pl-PL" sz="1200" i="0"/>
          </a:p>
        </p:txBody>
      </p:sp>
      <p:sp>
        <p:nvSpPr>
          <p:cNvPr id="2051" name="Rectangle 3"/>
          <p:cNvSpPr>
            <a:spLocks noGrp="1" noChangeArrowheads="1"/>
          </p:cNvSpPr>
          <p:nvPr>
            <p:ph type="dt" idx="1"/>
          </p:nvPr>
        </p:nvSpPr>
        <p:spPr bwMode="auto">
          <a:xfrm>
            <a:off x="3965575" y="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algn="r" defTabSz="930275">
              <a:defRPr kumimoji="1" sz="1000" i="1">
                <a:latin typeface="Tahoma" pitchFamily="34" charset="0"/>
              </a:defRPr>
            </a:lvl1pPr>
          </a:lstStyle>
          <a:p>
            <a:r>
              <a:rPr lang="pl-PL" altLang="pl-PL"/>
              <a:t>96-07-16</a:t>
            </a:r>
            <a:endParaRPr lang="pl-PL" altLang="pl-PL" sz="1200" i="0"/>
          </a:p>
        </p:txBody>
      </p:sp>
      <p:sp>
        <p:nvSpPr>
          <p:cNvPr id="2052" name="Rectangle 4"/>
          <p:cNvSpPr>
            <a:spLocks noGrp="1" noRot="1" noChangeAspect="1" noChangeArrowheads="1" noTextEdit="1"/>
          </p:cNvSpPr>
          <p:nvPr>
            <p:ph type="sldImg" idx="2"/>
          </p:nvPr>
        </p:nvSpPr>
        <p:spPr bwMode="auto">
          <a:xfrm>
            <a:off x="1177925" y="696913"/>
            <a:ext cx="4641850" cy="3481387"/>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31863" y="4410075"/>
            <a:ext cx="51339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675" tIns="46840" rIns="93675" bIns="4684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2054" name="Rectangle 6"/>
          <p:cNvSpPr>
            <a:spLocks noGrp="1" noChangeArrowheads="1"/>
          </p:cNvSpPr>
          <p:nvPr>
            <p:ph type="ftr" sz="quarter" idx="4"/>
          </p:nvPr>
        </p:nvSpPr>
        <p:spPr bwMode="auto">
          <a:xfrm>
            <a:off x="0" y="882015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defTabSz="930275">
              <a:defRPr kumimoji="1" sz="1000" i="1">
                <a:latin typeface="Tahoma" pitchFamily="34" charset="0"/>
              </a:defRPr>
            </a:lvl1pPr>
          </a:lstStyle>
          <a:p>
            <a:r>
              <a:rPr lang="pl-PL" altLang="pl-PL"/>
              <a:t>*</a:t>
            </a:r>
            <a:endParaRPr lang="pl-PL" altLang="pl-PL" sz="1200" i="0"/>
          </a:p>
        </p:txBody>
      </p:sp>
      <p:sp>
        <p:nvSpPr>
          <p:cNvPr id="2055" name="Rectangle 7"/>
          <p:cNvSpPr>
            <a:spLocks noGrp="1" noChangeArrowheads="1"/>
          </p:cNvSpPr>
          <p:nvPr>
            <p:ph type="sldNum" sz="quarter" idx="5"/>
          </p:nvPr>
        </p:nvSpPr>
        <p:spPr bwMode="auto">
          <a:xfrm>
            <a:off x="3965575" y="882015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algn="r" defTabSz="930275">
              <a:defRPr kumimoji="1" sz="1000" i="1">
                <a:latin typeface="Tahoma" pitchFamily="34" charset="0"/>
              </a:defRPr>
            </a:lvl1pPr>
          </a:lstStyle>
          <a:p>
            <a:r>
              <a:rPr lang="pl-PL" altLang="pl-PL"/>
              <a:t>##</a:t>
            </a:r>
            <a:endParaRPr lang="pl-PL" altLang="pl-PL" sz="1200" i="0"/>
          </a:p>
        </p:txBody>
      </p:sp>
    </p:spTree>
    <p:extLst>
      <p:ext uri="{BB962C8B-B14F-4D97-AF65-F5344CB8AC3E}">
        <p14:creationId xmlns:p14="http://schemas.microsoft.com/office/powerpoint/2010/main" val="4241274592"/>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pl-PL" altLang="pl-PL"/>
              <a:t>*</a:t>
            </a:r>
            <a:endParaRPr lang="pl-PL" altLang="pl-PL" sz="1200" i="0"/>
          </a:p>
        </p:txBody>
      </p:sp>
      <p:sp>
        <p:nvSpPr>
          <p:cNvPr id="5" name="Rectangle 3"/>
          <p:cNvSpPr>
            <a:spLocks noGrp="1" noChangeArrowheads="1"/>
          </p:cNvSpPr>
          <p:nvPr>
            <p:ph type="dt" idx="1"/>
          </p:nvPr>
        </p:nvSpPr>
        <p:spPr>
          <a:ln/>
        </p:spPr>
        <p:txBody>
          <a:bodyPr/>
          <a:lstStyle/>
          <a:p>
            <a:r>
              <a:rPr lang="pl-PL" altLang="pl-PL"/>
              <a:t>96-07-16</a:t>
            </a:r>
            <a:endParaRPr lang="pl-PL" altLang="pl-PL" sz="1200" i="0"/>
          </a:p>
        </p:txBody>
      </p:sp>
      <p:sp>
        <p:nvSpPr>
          <p:cNvPr id="6" name="Rectangle 6"/>
          <p:cNvSpPr>
            <a:spLocks noGrp="1" noChangeArrowheads="1"/>
          </p:cNvSpPr>
          <p:nvPr>
            <p:ph type="ftr" sz="quarter" idx="4"/>
          </p:nvPr>
        </p:nvSpPr>
        <p:spPr>
          <a:ln/>
        </p:spPr>
        <p:txBody>
          <a:bodyPr/>
          <a:lstStyle/>
          <a:p>
            <a:r>
              <a:rPr lang="pl-PL" altLang="pl-PL"/>
              <a:t>*</a:t>
            </a:r>
            <a:endParaRPr lang="pl-PL" altLang="pl-PL" sz="1200" i="0"/>
          </a:p>
        </p:txBody>
      </p:sp>
      <p:sp>
        <p:nvSpPr>
          <p:cNvPr id="7" name="Rectangle 7"/>
          <p:cNvSpPr>
            <a:spLocks noGrp="1" noChangeArrowheads="1"/>
          </p:cNvSpPr>
          <p:nvPr>
            <p:ph type="sldNum" sz="quarter" idx="5"/>
          </p:nvPr>
        </p:nvSpPr>
        <p:spPr>
          <a:ln/>
        </p:spPr>
        <p:txBody>
          <a:bodyPr/>
          <a:lstStyle/>
          <a:p>
            <a:r>
              <a:rPr lang="pl-PL" altLang="pl-PL"/>
              <a:t>##</a:t>
            </a:r>
            <a:endParaRPr lang="pl-PL" altLang="pl-PL"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pl-PL" altLang="pl-PL"/>
              <a:t>*</a:t>
            </a:r>
            <a:endParaRPr lang="pl-PL" altLang="pl-PL" sz="1200" i="0"/>
          </a:p>
        </p:txBody>
      </p:sp>
      <p:sp>
        <p:nvSpPr>
          <p:cNvPr id="5" name="Rectangle 3"/>
          <p:cNvSpPr>
            <a:spLocks noGrp="1" noChangeArrowheads="1"/>
          </p:cNvSpPr>
          <p:nvPr>
            <p:ph type="dt" idx="1"/>
          </p:nvPr>
        </p:nvSpPr>
        <p:spPr>
          <a:ln/>
        </p:spPr>
        <p:txBody>
          <a:bodyPr/>
          <a:lstStyle/>
          <a:p>
            <a:r>
              <a:rPr lang="pl-PL" altLang="pl-PL"/>
              <a:t>96-07-16</a:t>
            </a:r>
            <a:endParaRPr lang="pl-PL" altLang="pl-PL" sz="1200" i="0"/>
          </a:p>
        </p:txBody>
      </p:sp>
      <p:sp>
        <p:nvSpPr>
          <p:cNvPr id="6" name="Rectangle 6"/>
          <p:cNvSpPr>
            <a:spLocks noGrp="1" noChangeArrowheads="1"/>
          </p:cNvSpPr>
          <p:nvPr>
            <p:ph type="ftr" sz="quarter" idx="4"/>
          </p:nvPr>
        </p:nvSpPr>
        <p:spPr>
          <a:ln/>
        </p:spPr>
        <p:txBody>
          <a:bodyPr/>
          <a:lstStyle/>
          <a:p>
            <a:r>
              <a:rPr lang="pl-PL" altLang="pl-PL"/>
              <a:t>*</a:t>
            </a:r>
            <a:endParaRPr lang="pl-PL" altLang="pl-PL" sz="1200" i="0"/>
          </a:p>
        </p:txBody>
      </p:sp>
      <p:sp>
        <p:nvSpPr>
          <p:cNvPr id="7" name="Rectangle 7"/>
          <p:cNvSpPr>
            <a:spLocks noGrp="1" noChangeArrowheads="1"/>
          </p:cNvSpPr>
          <p:nvPr>
            <p:ph type="sldNum" sz="quarter" idx="5"/>
          </p:nvPr>
        </p:nvSpPr>
        <p:spPr>
          <a:ln/>
        </p:spPr>
        <p:txBody>
          <a:bodyPr/>
          <a:lstStyle/>
          <a:p>
            <a:r>
              <a:rPr lang="pl-PL" altLang="pl-PL"/>
              <a:t>##</a:t>
            </a:r>
            <a:endParaRPr lang="pl-PL" altLang="pl-PL"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4A32646D-2523-4B8F-9EE0-81160904FC85}" type="slidenum">
              <a:rPr lang="pl-PL" altLang="pl-PL" smtClean="0"/>
              <a:pPr/>
              <a:t>‹#›</a:t>
            </a:fld>
            <a:endParaRPr lang="pl-PL" altLang="pl-PL"/>
          </a:p>
        </p:txBody>
      </p:sp>
      <p:grpSp>
        <p:nvGrpSpPr>
          <p:cNvPr id="7" name="Group 2"/>
          <p:cNvGrpSpPr>
            <a:grpSpLocks/>
          </p:cNvGrpSpPr>
          <p:nvPr userDrawn="1"/>
        </p:nvGrpSpPr>
        <p:grpSpPr bwMode="auto">
          <a:xfrm>
            <a:off x="0" y="2438400"/>
            <a:ext cx="9009063" cy="1052513"/>
            <a:chOff x="0" y="1536"/>
            <a:chExt cx="5675" cy="663"/>
          </a:xfrm>
        </p:grpSpPr>
        <p:grpSp>
          <p:nvGrpSpPr>
            <p:cNvPr id="8" name="Group 3"/>
            <p:cNvGrpSpPr>
              <a:grpSpLocks/>
            </p:cNvGrpSpPr>
            <p:nvPr/>
          </p:nvGrpSpPr>
          <p:grpSpPr bwMode="auto">
            <a:xfrm>
              <a:off x="183" y="1604"/>
              <a:ext cx="448" cy="299"/>
              <a:chOff x="720" y="336"/>
              <a:chExt cx="624" cy="432"/>
            </a:xfrm>
          </p:grpSpPr>
          <p:sp>
            <p:nvSpPr>
              <p:cNvPr id="15"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6"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grpSp>
        <p:grpSp>
          <p:nvGrpSpPr>
            <p:cNvPr id="9" name="Group 6"/>
            <p:cNvGrpSpPr>
              <a:grpSpLocks/>
            </p:cNvGrpSpPr>
            <p:nvPr/>
          </p:nvGrpSpPr>
          <p:grpSpPr bwMode="auto">
            <a:xfrm>
              <a:off x="261" y="1870"/>
              <a:ext cx="465" cy="299"/>
              <a:chOff x="912" y="2640"/>
              <a:chExt cx="672" cy="432"/>
            </a:xfrm>
          </p:grpSpPr>
          <p:sp>
            <p:nvSpPr>
              <p:cNvPr id="13"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grpSp>
        <p:sp>
          <p:nvSpPr>
            <p:cNvPr id="10"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1"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2"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grpSp>
    </p:spTree>
    <p:extLst>
      <p:ext uri="{BB962C8B-B14F-4D97-AF65-F5344CB8AC3E}">
        <p14:creationId xmlns:p14="http://schemas.microsoft.com/office/powerpoint/2010/main" val="146169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BE66F4BA-C254-4664-A1A7-C0E0CEB14F68}" type="slidenum">
              <a:rPr lang="pl-PL" altLang="pl-PL" smtClean="0"/>
              <a:pPr/>
              <a:t>‹#›</a:t>
            </a:fld>
            <a:endParaRPr lang="pl-PL" altLang="pl-PL"/>
          </a:p>
        </p:txBody>
      </p:sp>
    </p:spTree>
    <p:extLst>
      <p:ext uri="{BB962C8B-B14F-4D97-AF65-F5344CB8AC3E}">
        <p14:creationId xmlns:p14="http://schemas.microsoft.com/office/powerpoint/2010/main" val="3248843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8C0BB2F0-C848-4316-86E0-B4EC67B4F9E8}" type="slidenum">
              <a:rPr lang="pl-PL" altLang="pl-PL" smtClean="0"/>
              <a:pPr/>
              <a:t>‹#›</a:t>
            </a:fld>
            <a:endParaRPr lang="pl-PL" altLang="pl-PL"/>
          </a:p>
        </p:txBody>
      </p:sp>
    </p:spTree>
    <p:extLst>
      <p:ext uri="{BB962C8B-B14F-4D97-AF65-F5344CB8AC3E}">
        <p14:creationId xmlns:p14="http://schemas.microsoft.com/office/powerpoint/2010/main" val="3247904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ytuł i zawartość">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endParaRPr lang="pl-PL" altLang="pl-PL" dirty="0"/>
          </a:p>
        </p:txBody>
      </p:sp>
      <p:sp>
        <p:nvSpPr>
          <p:cNvPr id="5" name="Symbol zastępczy stopki 4"/>
          <p:cNvSpPr>
            <a:spLocks noGrp="1"/>
          </p:cNvSpPr>
          <p:nvPr>
            <p:ph type="ftr" sz="quarter" idx="11"/>
          </p:nvPr>
        </p:nvSpPr>
        <p:spPr/>
        <p:txBody>
          <a:bodyPr/>
          <a:lstStyle/>
          <a:p>
            <a:endParaRPr lang="pl-PL" altLang="pl-PL" dirty="0"/>
          </a:p>
        </p:txBody>
      </p:sp>
      <p:sp>
        <p:nvSpPr>
          <p:cNvPr id="6" name="Symbol zastępczy numeru slajdu 5"/>
          <p:cNvSpPr>
            <a:spLocks noGrp="1"/>
          </p:cNvSpPr>
          <p:nvPr>
            <p:ph type="sldNum" sz="quarter" idx="12"/>
          </p:nvPr>
        </p:nvSpPr>
        <p:spPr/>
        <p:txBody>
          <a:bodyPr/>
          <a:lstStyle/>
          <a:p>
            <a:fld id="{CA5BE040-86AC-458E-BBA4-533BA4ADD611}" type="slidenum">
              <a:rPr lang="pl-PL" altLang="pl-PL" smtClean="0"/>
              <a:pPr/>
              <a:t>‹#›</a:t>
            </a:fld>
            <a:endParaRPr lang="pl-PL" altLang="pl-PL"/>
          </a:p>
        </p:txBody>
      </p:sp>
    </p:spTree>
    <p:extLst>
      <p:ext uri="{BB962C8B-B14F-4D97-AF65-F5344CB8AC3E}">
        <p14:creationId xmlns:p14="http://schemas.microsoft.com/office/powerpoint/2010/main" val="381941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C8B6F552-1A1F-4869-91B9-B71CFA1E6E66}" type="slidenum">
              <a:rPr lang="pl-PL" altLang="pl-PL" smtClean="0"/>
              <a:pPr/>
              <a:t>‹#›</a:t>
            </a:fld>
            <a:endParaRPr lang="pl-PL" altLang="pl-PL"/>
          </a:p>
        </p:txBody>
      </p:sp>
    </p:spTree>
    <p:extLst>
      <p:ext uri="{BB962C8B-B14F-4D97-AF65-F5344CB8AC3E}">
        <p14:creationId xmlns:p14="http://schemas.microsoft.com/office/powerpoint/2010/main" val="3819416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F47949E5-396B-40D1-B072-C51DCE8B5659}" type="slidenum">
              <a:rPr lang="pl-PL" altLang="pl-PL" smtClean="0"/>
              <a:pPr/>
              <a:t>‹#›</a:t>
            </a:fld>
            <a:endParaRPr lang="pl-PL" altLang="pl-PL"/>
          </a:p>
        </p:txBody>
      </p:sp>
    </p:spTree>
    <p:extLst>
      <p:ext uri="{BB962C8B-B14F-4D97-AF65-F5344CB8AC3E}">
        <p14:creationId xmlns:p14="http://schemas.microsoft.com/office/powerpoint/2010/main" val="2956427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endParaRPr lang="pl-PL" altLang="pl-PL"/>
          </a:p>
        </p:txBody>
      </p:sp>
      <p:sp>
        <p:nvSpPr>
          <p:cNvPr id="6" name="Symbol zastępczy stopki 5"/>
          <p:cNvSpPr>
            <a:spLocks noGrp="1"/>
          </p:cNvSpPr>
          <p:nvPr>
            <p:ph type="ftr" sz="quarter" idx="11"/>
          </p:nvPr>
        </p:nvSpPr>
        <p:spPr/>
        <p:txBody>
          <a:bodyPr/>
          <a:lstStyle/>
          <a:p>
            <a:endParaRPr lang="pl-PL" altLang="pl-PL"/>
          </a:p>
        </p:txBody>
      </p:sp>
      <p:sp>
        <p:nvSpPr>
          <p:cNvPr id="7" name="Symbol zastępczy numeru slajdu 6"/>
          <p:cNvSpPr>
            <a:spLocks noGrp="1"/>
          </p:cNvSpPr>
          <p:nvPr>
            <p:ph type="sldNum" sz="quarter" idx="12"/>
          </p:nvPr>
        </p:nvSpPr>
        <p:spPr/>
        <p:txBody>
          <a:bodyPr/>
          <a:lstStyle/>
          <a:p>
            <a:fld id="{34E7B3C7-28DD-4E4F-AD3E-ED6A7463DBFB}" type="slidenum">
              <a:rPr lang="pl-PL" altLang="pl-PL" smtClean="0"/>
              <a:pPr/>
              <a:t>‹#›</a:t>
            </a:fld>
            <a:endParaRPr lang="pl-PL" altLang="pl-PL"/>
          </a:p>
        </p:txBody>
      </p:sp>
    </p:spTree>
    <p:extLst>
      <p:ext uri="{BB962C8B-B14F-4D97-AF65-F5344CB8AC3E}">
        <p14:creationId xmlns:p14="http://schemas.microsoft.com/office/powerpoint/2010/main" val="426013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endParaRPr lang="pl-PL" altLang="pl-PL"/>
          </a:p>
        </p:txBody>
      </p:sp>
      <p:sp>
        <p:nvSpPr>
          <p:cNvPr id="8" name="Symbol zastępczy stopki 7"/>
          <p:cNvSpPr>
            <a:spLocks noGrp="1"/>
          </p:cNvSpPr>
          <p:nvPr>
            <p:ph type="ftr" sz="quarter" idx="11"/>
          </p:nvPr>
        </p:nvSpPr>
        <p:spPr/>
        <p:txBody>
          <a:bodyPr/>
          <a:lstStyle/>
          <a:p>
            <a:endParaRPr lang="pl-PL" altLang="pl-PL"/>
          </a:p>
        </p:txBody>
      </p:sp>
      <p:sp>
        <p:nvSpPr>
          <p:cNvPr id="9" name="Symbol zastępczy numeru slajdu 8"/>
          <p:cNvSpPr>
            <a:spLocks noGrp="1"/>
          </p:cNvSpPr>
          <p:nvPr>
            <p:ph type="sldNum" sz="quarter" idx="12"/>
          </p:nvPr>
        </p:nvSpPr>
        <p:spPr/>
        <p:txBody>
          <a:bodyPr/>
          <a:lstStyle/>
          <a:p>
            <a:fld id="{738553DD-C1EB-4B40-802D-5235828A506C}" type="slidenum">
              <a:rPr lang="pl-PL" altLang="pl-PL" smtClean="0"/>
              <a:pPr/>
              <a:t>‹#›</a:t>
            </a:fld>
            <a:endParaRPr lang="pl-PL" altLang="pl-PL"/>
          </a:p>
        </p:txBody>
      </p:sp>
    </p:spTree>
    <p:extLst>
      <p:ext uri="{BB962C8B-B14F-4D97-AF65-F5344CB8AC3E}">
        <p14:creationId xmlns:p14="http://schemas.microsoft.com/office/powerpoint/2010/main" val="1631670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endParaRPr lang="pl-PL" altLang="pl-PL"/>
          </a:p>
        </p:txBody>
      </p:sp>
      <p:sp>
        <p:nvSpPr>
          <p:cNvPr id="4" name="Symbol zastępczy stopki 3"/>
          <p:cNvSpPr>
            <a:spLocks noGrp="1"/>
          </p:cNvSpPr>
          <p:nvPr>
            <p:ph type="ftr" sz="quarter" idx="11"/>
          </p:nvPr>
        </p:nvSpPr>
        <p:spPr/>
        <p:txBody>
          <a:bodyPr/>
          <a:lstStyle/>
          <a:p>
            <a:endParaRPr lang="pl-PL" altLang="pl-PL"/>
          </a:p>
        </p:txBody>
      </p:sp>
      <p:sp>
        <p:nvSpPr>
          <p:cNvPr id="5" name="Symbol zastępczy numeru slajdu 4"/>
          <p:cNvSpPr>
            <a:spLocks noGrp="1"/>
          </p:cNvSpPr>
          <p:nvPr>
            <p:ph type="sldNum" sz="quarter" idx="12"/>
          </p:nvPr>
        </p:nvSpPr>
        <p:spPr/>
        <p:txBody>
          <a:bodyPr/>
          <a:lstStyle/>
          <a:p>
            <a:fld id="{BD123EC5-E2C4-4380-88FA-CD31B145865C}" type="slidenum">
              <a:rPr lang="pl-PL" altLang="pl-PL" smtClean="0"/>
              <a:pPr/>
              <a:t>‹#›</a:t>
            </a:fld>
            <a:endParaRPr lang="pl-PL" altLang="pl-PL"/>
          </a:p>
        </p:txBody>
      </p:sp>
    </p:spTree>
    <p:extLst>
      <p:ext uri="{BB962C8B-B14F-4D97-AF65-F5344CB8AC3E}">
        <p14:creationId xmlns:p14="http://schemas.microsoft.com/office/powerpoint/2010/main" val="344348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endParaRPr lang="pl-PL" altLang="pl-PL"/>
          </a:p>
        </p:txBody>
      </p:sp>
      <p:sp>
        <p:nvSpPr>
          <p:cNvPr id="3" name="Symbol zastępczy stopki 2"/>
          <p:cNvSpPr>
            <a:spLocks noGrp="1"/>
          </p:cNvSpPr>
          <p:nvPr>
            <p:ph type="ftr" sz="quarter" idx="11"/>
          </p:nvPr>
        </p:nvSpPr>
        <p:spPr/>
        <p:txBody>
          <a:bodyPr/>
          <a:lstStyle/>
          <a:p>
            <a:endParaRPr lang="pl-PL" altLang="pl-PL"/>
          </a:p>
        </p:txBody>
      </p:sp>
      <p:sp>
        <p:nvSpPr>
          <p:cNvPr id="4" name="Symbol zastępczy numeru slajdu 3"/>
          <p:cNvSpPr>
            <a:spLocks noGrp="1"/>
          </p:cNvSpPr>
          <p:nvPr>
            <p:ph type="sldNum" sz="quarter" idx="12"/>
          </p:nvPr>
        </p:nvSpPr>
        <p:spPr/>
        <p:txBody>
          <a:bodyPr/>
          <a:lstStyle/>
          <a:p>
            <a:fld id="{E3803D07-F2A1-454F-B4FA-BFE4CDD3530D}" type="slidenum">
              <a:rPr lang="pl-PL" altLang="pl-PL" smtClean="0"/>
              <a:pPr/>
              <a:t>‹#›</a:t>
            </a:fld>
            <a:endParaRPr lang="pl-PL" altLang="pl-PL"/>
          </a:p>
        </p:txBody>
      </p:sp>
    </p:spTree>
    <p:extLst>
      <p:ext uri="{BB962C8B-B14F-4D97-AF65-F5344CB8AC3E}">
        <p14:creationId xmlns:p14="http://schemas.microsoft.com/office/powerpoint/2010/main" val="89323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endParaRPr lang="pl-PL" altLang="pl-PL"/>
          </a:p>
        </p:txBody>
      </p:sp>
      <p:sp>
        <p:nvSpPr>
          <p:cNvPr id="6" name="Symbol zastępczy stopki 5"/>
          <p:cNvSpPr>
            <a:spLocks noGrp="1"/>
          </p:cNvSpPr>
          <p:nvPr>
            <p:ph type="ftr" sz="quarter" idx="11"/>
          </p:nvPr>
        </p:nvSpPr>
        <p:spPr/>
        <p:txBody>
          <a:bodyPr/>
          <a:lstStyle/>
          <a:p>
            <a:endParaRPr lang="pl-PL" altLang="pl-PL"/>
          </a:p>
        </p:txBody>
      </p:sp>
      <p:sp>
        <p:nvSpPr>
          <p:cNvPr id="7" name="Symbol zastępczy numeru slajdu 6"/>
          <p:cNvSpPr>
            <a:spLocks noGrp="1"/>
          </p:cNvSpPr>
          <p:nvPr>
            <p:ph type="sldNum" sz="quarter" idx="12"/>
          </p:nvPr>
        </p:nvSpPr>
        <p:spPr/>
        <p:txBody>
          <a:bodyPr/>
          <a:lstStyle/>
          <a:p>
            <a:fld id="{6217A972-A107-49BB-8E8A-3F3ED94F0A6A}" type="slidenum">
              <a:rPr lang="pl-PL" altLang="pl-PL" smtClean="0"/>
              <a:pPr/>
              <a:t>‹#›</a:t>
            </a:fld>
            <a:endParaRPr lang="pl-PL" altLang="pl-PL"/>
          </a:p>
        </p:txBody>
      </p:sp>
    </p:spTree>
    <p:extLst>
      <p:ext uri="{BB962C8B-B14F-4D97-AF65-F5344CB8AC3E}">
        <p14:creationId xmlns:p14="http://schemas.microsoft.com/office/powerpoint/2010/main" val="363088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endParaRPr lang="pl-PL" altLang="pl-PL"/>
          </a:p>
        </p:txBody>
      </p:sp>
      <p:sp>
        <p:nvSpPr>
          <p:cNvPr id="6" name="Symbol zastępczy stopki 5"/>
          <p:cNvSpPr>
            <a:spLocks noGrp="1"/>
          </p:cNvSpPr>
          <p:nvPr>
            <p:ph type="ftr" sz="quarter" idx="11"/>
          </p:nvPr>
        </p:nvSpPr>
        <p:spPr/>
        <p:txBody>
          <a:bodyPr/>
          <a:lstStyle/>
          <a:p>
            <a:endParaRPr lang="pl-PL" altLang="pl-PL"/>
          </a:p>
        </p:txBody>
      </p:sp>
      <p:sp>
        <p:nvSpPr>
          <p:cNvPr id="7" name="Symbol zastępczy numeru slajdu 6"/>
          <p:cNvSpPr>
            <a:spLocks noGrp="1"/>
          </p:cNvSpPr>
          <p:nvPr>
            <p:ph type="sldNum" sz="quarter" idx="12"/>
          </p:nvPr>
        </p:nvSpPr>
        <p:spPr/>
        <p:txBody>
          <a:bodyPr/>
          <a:lstStyle/>
          <a:p>
            <a:fld id="{F16BA2C3-025E-49CF-BCA9-9EFD4E9348B5}" type="slidenum">
              <a:rPr lang="pl-PL" altLang="pl-PL" smtClean="0"/>
              <a:pPr/>
              <a:t>‹#›</a:t>
            </a:fld>
            <a:endParaRPr lang="pl-PL" altLang="pl-PL"/>
          </a:p>
        </p:txBody>
      </p:sp>
    </p:spTree>
    <p:extLst>
      <p:ext uri="{BB962C8B-B14F-4D97-AF65-F5344CB8AC3E}">
        <p14:creationId xmlns:p14="http://schemas.microsoft.com/office/powerpoint/2010/main" val="3070348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alt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lt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6F552-1A1F-4869-91B9-B71CFA1E6E66}" type="slidenum">
              <a:rPr lang="pl-PL" altLang="pl-PL" smtClean="0"/>
              <a:pPr/>
              <a:t>‹#›</a:t>
            </a:fld>
            <a:endParaRPr lang="pl-PL" altLang="pl-PL"/>
          </a:p>
        </p:txBody>
      </p:sp>
      <p:grpSp>
        <p:nvGrpSpPr>
          <p:cNvPr id="7" name="Grupa 6"/>
          <p:cNvGrpSpPr/>
          <p:nvPr userDrawn="1"/>
        </p:nvGrpSpPr>
        <p:grpSpPr>
          <a:xfrm>
            <a:off x="35495" y="5609167"/>
            <a:ext cx="9105049" cy="1132201"/>
            <a:chOff x="35495" y="29432"/>
            <a:chExt cx="9105049" cy="1132201"/>
          </a:xfrm>
        </p:grpSpPr>
        <p:pic>
          <p:nvPicPr>
            <p:cNvPr id="8" name="Obraz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100392" y="29432"/>
              <a:ext cx="1040152" cy="1132201"/>
            </a:xfrm>
            <a:prstGeom prst="rect">
              <a:avLst/>
            </a:prstGeom>
          </p:spPr>
        </p:pic>
        <p:pic>
          <p:nvPicPr>
            <p:cNvPr id="9" name="Obraz 8"/>
            <p:cNvPicPr>
              <a:picLocks noChangeAspect="1"/>
            </p:cNvPicPr>
            <p:nvPr userDrawn="1"/>
          </p:nvPicPr>
          <p:blipFill rotWithShape="1">
            <a:blip r:embed="rId15" cstate="print">
              <a:extLst>
                <a:ext uri="{28A0092B-C50C-407E-A947-70E740481C1C}">
                  <a14:useLocalDpi xmlns:a14="http://schemas.microsoft.com/office/drawing/2010/main" val="0"/>
                </a:ext>
              </a:extLst>
            </a:blip>
            <a:srcRect t="6508" b="8055"/>
            <a:stretch/>
          </p:blipFill>
          <p:spPr bwMode="auto">
            <a:xfrm>
              <a:off x="35495" y="44623"/>
              <a:ext cx="3329752" cy="1117009"/>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890608941"/>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755576" y="1676400"/>
            <a:ext cx="7772400" cy="1462088"/>
          </a:xfrm>
        </p:spPr>
        <p:txBody>
          <a:bodyPr>
            <a:normAutofit fontScale="90000"/>
          </a:bodyPr>
          <a:lstStyle/>
          <a:p>
            <a:r>
              <a:rPr lang="pl-PL" dirty="0"/>
              <a:t>Grupy samopomocowe – definicja, historia i współczesność </a:t>
            </a:r>
            <a:endParaRPr lang="pl-PL" altLang="pl-PL" dirty="0"/>
          </a:p>
        </p:txBody>
      </p:sp>
      <p:sp>
        <p:nvSpPr>
          <p:cNvPr id="4101" name="Rectangle 5"/>
          <p:cNvSpPr>
            <a:spLocks noGrp="1" noChangeArrowheads="1"/>
          </p:cNvSpPr>
          <p:nvPr>
            <p:ph type="subTitle" idx="1"/>
          </p:nvPr>
        </p:nvSpPr>
        <p:spPr>
          <a:xfrm>
            <a:off x="611560" y="3284984"/>
            <a:ext cx="7976868" cy="3312368"/>
          </a:xfrm>
        </p:spPr>
        <p:txBody>
          <a:bodyPr>
            <a:normAutofit/>
          </a:bodyPr>
          <a:lstStyle/>
          <a:p>
            <a:r>
              <a:rPr lang="pl-PL" altLang="pl-PL" sz="2400" b="1" dirty="0" smtClean="0"/>
              <a:t>Rządowy Program na rzecz Aktywności Społecznej </a:t>
            </a:r>
            <a:br>
              <a:rPr lang="pl-PL" altLang="pl-PL" sz="2400" b="1" dirty="0" smtClean="0"/>
            </a:br>
            <a:r>
              <a:rPr lang="pl-PL" altLang="pl-PL" sz="2400" b="1" dirty="0" smtClean="0"/>
              <a:t>ASOS 2016</a:t>
            </a:r>
          </a:p>
          <a:p>
            <a:pPr>
              <a:spcBef>
                <a:spcPts val="2400"/>
              </a:spcBef>
            </a:pPr>
            <a:r>
              <a:rPr lang="pl-PL" altLang="pl-PL" sz="2400" dirty="0" smtClean="0"/>
              <a:t>Warsztat </a:t>
            </a:r>
            <a:r>
              <a:rPr lang="pl-PL" altLang="pl-PL" sz="2400" dirty="0" smtClean="0"/>
              <a:t>szkoleniowy dla liderów</a:t>
            </a:r>
          </a:p>
          <a:p>
            <a:r>
              <a:rPr lang="pl-PL" altLang="pl-PL" sz="1800" dirty="0" smtClean="0"/>
              <a:t>Konstancin Jeziorna, 9 września 2016</a:t>
            </a:r>
          </a:p>
          <a:p>
            <a:r>
              <a:rPr lang="pl-PL" altLang="pl-PL" sz="1800" dirty="0" smtClean="0"/>
              <a:t>Jan Latkowski, Fundacja </a:t>
            </a:r>
            <a:r>
              <a:rPr lang="pl-PL" altLang="pl-PL" sz="1800" dirty="0" err="1" smtClean="0"/>
              <a:t>Praesterno</a:t>
            </a:r>
            <a:endParaRPr lang="pl-PL" altLang="pl-PL" sz="1800" dirty="0" smtClean="0"/>
          </a:p>
          <a:p>
            <a:endParaRPr lang="pl-PL" altLang="pl-PL" sz="1800" dirty="0"/>
          </a:p>
          <a:p>
            <a:endParaRPr lang="pl-PL" altLang="pl-PL" sz="1800" dirty="0" smtClean="0"/>
          </a:p>
          <a:p>
            <a:pPr lvl="0" fontAlgn="base">
              <a:spcAft>
                <a:spcPct val="0"/>
              </a:spcAft>
              <a:buClr>
                <a:srgbClr val="800080"/>
              </a:buClr>
              <a:buSzPct val="60000"/>
            </a:pPr>
            <a:r>
              <a:rPr lang="pl-PL" sz="1200" kern="0" dirty="0" smtClean="0">
                <a:solidFill>
                  <a:srgbClr val="292934"/>
                </a:solidFill>
                <a:latin typeface="Tahoma"/>
              </a:rPr>
              <a:t>Zadanie </a:t>
            </a:r>
            <a:r>
              <a:rPr lang="pl-PL" sz="1200" kern="0" dirty="0">
                <a:solidFill>
                  <a:srgbClr val="292934"/>
                </a:solidFill>
                <a:latin typeface="Tahoma"/>
              </a:rPr>
              <a:t>jest współfinansowane ze środków Ministra Rodziny, Pracy i Polityki Społecznej w ramach Rządowego Programu na rzecz Aktywności Społecznej Osób Starszych na lata 2014-2020</a:t>
            </a:r>
            <a:endParaRPr lang="pl-PL" altLang="pl-PL" sz="1800" kern="0" dirty="0">
              <a:solidFill>
                <a:srgbClr val="292934"/>
              </a:solidFill>
              <a:latin typeface="Tahoma"/>
            </a:endParaRPr>
          </a:p>
          <a:p>
            <a:endParaRPr lang="pl-PL" altLang="pl-PL" sz="1800" dirty="0"/>
          </a:p>
        </p:txBody>
      </p:sp>
      <p:grpSp>
        <p:nvGrpSpPr>
          <p:cNvPr id="10" name="Grupa 9"/>
          <p:cNvGrpSpPr/>
          <p:nvPr/>
        </p:nvGrpSpPr>
        <p:grpSpPr>
          <a:xfrm>
            <a:off x="3455" y="64551"/>
            <a:ext cx="9105049" cy="1132201"/>
            <a:chOff x="35495" y="29432"/>
            <a:chExt cx="9105049" cy="1132201"/>
          </a:xfrm>
        </p:grpSpPr>
        <p:pic>
          <p:nvPicPr>
            <p:cNvPr id="11" name="Obraz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00392" y="29432"/>
              <a:ext cx="1040152" cy="1132201"/>
            </a:xfrm>
            <a:prstGeom prst="rect">
              <a:avLst/>
            </a:prstGeom>
          </p:spPr>
        </p:pic>
        <p:pic>
          <p:nvPicPr>
            <p:cNvPr id="12" name="Obraz 11"/>
            <p:cNvPicPr>
              <a:picLocks noChangeAspect="1"/>
            </p:cNvPicPr>
            <p:nvPr userDrawn="1"/>
          </p:nvPicPr>
          <p:blipFill rotWithShape="1">
            <a:blip r:embed="rId4" cstate="print">
              <a:extLst>
                <a:ext uri="{28A0092B-C50C-407E-A947-70E740481C1C}">
                  <a14:useLocalDpi xmlns:a14="http://schemas.microsoft.com/office/drawing/2010/main" val="0"/>
                </a:ext>
              </a:extLst>
            </a:blip>
            <a:srcRect t="6508" b="8055"/>
            <a:stretch/>
          </p:blipFill>
          <p:spPr bwMode="auto">
            <a:xfrm>
              <a:off x="35495" y="44623"/>
              <a:ext cx="3329752" cy="1117009"/>
            </a:xfrm>
            <a:prstGeom prst="rect">
              <a:avLst/>
            </a:prstGeom>
            <a:ln>
              <a:noFill/>
            </a:ln>
            <a:extLst>
              <a:ext uri="{53640926-AAD7-44D8-BBD7-CCE9431645EC}">
                <a14:shadowObscured xmlns:a14="http://schemas.microsoft.com/office/drawing/2010/main"/>
              </a:ext>
            </a:extLst>
          </p:spPr>
        </p:pic>
      </p:gr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1628800"/>
            <a:ext cx="7200800" cy="2862322"/>
          </a:xfrm>
          <a:prstGeom prst="rect">
            <a:avLst/>
          </a:prstGeom>
        </p:spPr>
        <p:txBody>
          <a:bodyPr wrap="square">
            <a:spAutoFit/>
          </a:bodyPr>
          <a:lstStyle/>
          <a:p>
            <a:pPr>
              <a:lnSpc>
                <a:spcPct val="200000"/>
              </a:lnSpc>
            </a:pPr>
            <a:r>
              <a:rPr lang="pl-PL" i="1" dirty="0"/>
              <a:t>Samopomoc to pomoc, której samodzielnie, bez udziału profesjonalistów – lub z udziałem profesjonalistów w ściśle określonych granicach – </a:t>
            </a:r>
            <a:r>
              <a:rPr lang="pl-PL" i="1" dirty="0" smtClean="0"/>
              <a:t>dostarczają </a:t>
            </a:r>
            <a:r>
              <a:rPr lang="pl-PL" i="1" dirty="0"/>
              <a:t>sobie nawzajem ludzie dotknięci tymi samymi problemami w swoim funkcjonowaniu psychospołecznym.</a:t>
            </a:r>
          </a:p>
        </p:txBody>
      </p:sp>
      <p:sp>
        <p:nvSpPr>
          <p:cNvPr id="3" name="Prostokąt 2"/>
          <p:cNvSpPr/>
          <p:nvPr/>
        </p:nvSpPr>
        <p:spPr>
          <a:xfrm>
            <a:off x="611560" y="620688"/>
            <a:ext cx="2116285" cy="461665"/>
          </a:xfrm>
          <a:prstGeom prst="rect">
            <a:avLst/>
          </a:prstGeom>
        </p:spPr>
        <p:txBody>
          <a:bodyPr wrap="none">
            <a:spAutoFit/>
          </a:bodyPr>
          <a:lstStyle/>
          <a:p>
            <a:r>
              <a:rPr lang="pl-PL" sz="2400" b="1" dirty="0">
                <a:solidFill>
                  <a:schemeClr val="tx1">
                    <a:lumMod val="50000"/>
                    <a:lumOff val="50000"/>
                  </a:schemeClr>
                </a:solidFill>
              </a:rPr>
              <a:t>Samopomoc </a:t>
            </a:r>
          </a:p>
        </p:txBody>
      </p:sp>
    </p:spTree>
    <p:extLst>
      <p:ext uri="{BB962C8B-B14F-4D97-AF65-F5344CB8AC3E}">
        <p14:creationId xmlns:p14="http://schemas.microsoft.com/office/powerpoint/2010/main" val="2609578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87624" y="2034714"/>
            <a:ext cx="7272808" cy="2616101"/>
          </a:xfrm>
          <a:prstGeom prst="rect">
            <a:avLst/>
          </a:prstGeom>
        </p:spPr>
        <p:txBody>
          <a:bodyPr wrap="square">
            <a:spAutoFit/>
          </a:bodyPr>
          <a:lstStyle/>
          <a:p>
            <a:pPr marL="285750" indent="-285750">
              <a:lnSpc>
                <a:spcPct val="200000"/>
              </a:lnSpc>
              <a:spcAft>
                <a:spcPts val="1200"/>
              </a:spcAft>
              <a:buFont typeface="Arial" pitchFamily="34" charset="0"/>
              <a:buChar char="•"/>
            </a:pPr>
            <a:r>
              <a:rPr lang="pl-PL" dirty="0"/>
              <a:t>Pojęcie zasady pomocniczości </a:t>
            </a:r>
            <a:r>
              <a:rPr lang="pl-PL" dirty="0" smtClean="0"/>
              <a:t>ma </a:t>
            </a:r>
            <a:r>
              <a:rPr lang="pl-PL" dirty="0"/>
              <a:t>wiele znaczeń. </a:t>
            </a:r>
          </a:p>
          <a:p>
            <a:pPr marL="285750" indent="-285750">
              <a:lnSpc>
                <a:spcPct val="150000"/>
              </a:lnSpc>
              <a:spcAft>
                <a:spcPts val="1200"/>
              </a:spcAft>
              <a:buFont typeface="Arial" pitchFamily="34" charset="0"/>
              <a:buChar char="•"/>
            </a:pPr>
            <a:r>
              <a:rPr lang="pl-PL" dirty="0" smtClean="0"/>
              <a:t>Uprawnienia </a:t>
            </a:r>
            <a:r>
              <a:rPr lang="pl-PL" dirty="0"/>
              <a:t>do podejmowania decyzji powinny być umiejscowione tam, gdzie skupi się odpowiedzialność za skutki tych </a:t>
            </a:r>
            <a:r>
              <a:rPr lang="pl-PL" dirty="0" smtClean="0"/>
              <a:t>decyzji</a:t>
            </a:r>
            <a:r>
              <a:rPr lang="pl-PL" dirty="0"/>
              <a:t>.</a:t>
            </a:r>
          </a:p>
          <a:p>
            <a:pPr marL="285750" lvl="0" indent="-285750">
              <a:lnSpc>
                <a:spcPct val="150000"/>
              </a:lnSpc>
              <a:spcAft>
                <a:spcPts val="1200"/>
              </a:spcAft>
              <a:buFont typeface="Arial" pitchFamily="34" charset="0"/>
              <a:buChar char="•"/>
            </a:pPr>
            <a:r>
              <a:rPr lang="pl-PL" dirty="0"/>
              <a:t>Decyzje powinny być podejmowane możliwie jak najbliżej terenów, na których </a:t>
            </a:r>
            <a:r>
              <a:rPr lang="pl-PL" dirty="0" smtClean="0"/>
              <a:t>mają </a:t>
            </a:r>
            <a:r>
              <a:rPr lang="pl-PL" dirty="0"/>
              <a:t>być wdrożone. </a:t>
            </a:r>
          </a:p>
        </p:txBody>
      </p:sp>
      <p:sp>
        <p:nvSpPr>
          <p:cNvPr id="3" name="Prostokąt 2"/>
          <p:cNvSpPr/>
          <p:nvPr/>
        </p:nvSpPr>
        <p:spPr>
          <a:xfrm>
            <a:off x="611560" y="620688"/>
            <a:ext cx="2645276" cy="461665"/>
          </a:xfrm>
          <a:prstGeom prst="rect">
            <a:avLst/>
          </a:prstGeom>
        </p:spPr>
        <p:txBody>
          <a:bodyPr wrap="none">
            <a:spAutoFit/>
          </a:bodyPr>
          <a:lstStyle/>
          <a:p>
            <a:r>
              <a:rPr lang="pl-PL" sz="2400" dirty="0" smtClean="0">
                <a:solidFill>
                  <a:schemeClr val="tx1">
                    <a:lumMod val="50000"/>
                    <a:lumOff val="50000"/>
                  </a:schemeClr>
                </a:solidFill>
              </a:rPr>
              <a:t>cd.</a:t>
            </a:r>
            <a:r>
              <a:rPr lang="pl-PL" sz="2400" b="1" dirty="0" smtClean="0">
                <a:solidFill>
                  <a:schemeClr val="tx1">
                    <a:lumMod val="50000"/>
                    <a:lumOff val="50000"/>
                  </a:schemeClr>
                </a:solidFill>
              </a:rPr>
              <a:t> Samopomoc </a:t>
            </a:r>
            <a:endParaRPr lang="pl-PL" sz="2400" b="1" dirty="0">
              <a:solidFill>
                <a:schemeClr val="tx1">
                  <a:lumMod val="50000"/>
                  <a:lumOff val="50000"/>
                </a:schemeClr>
              </a:solidFill>
            </a:endParaRPr>
          </a:p>
        </p:txBody>
      </p:sp>
      <p:sp>
        <p:nvSpPr>
          <p:cNvPr id="4" name="Prostokąt 3"/>
          <p:cNvSpPr/>
          <p:nvPr/>
        </p:nvSpPr>
        <p:spPr>
          <a:xfrm>
            <a:off x="611560" y="1403484"/>
            <a:ext cx="5200463" cy="400110"/>
          </a:xfrm>
          <a:prstGeom prst="rect">
            <a:avLst/>
          </a:prstGeom>
        </p:spPr>
        <p:txBody>
          <a:bodyPr wrap="none">
            <a:spAutoFit/>
          </a:bodyPr>
          <a:lstStyle/>
          <a:p>
            <a:r>
              <a:rPr lang="pl-PL" sz="2000" b="1" dirty="0" smtClean="0">
                <a:solidFill>
                  <a:schemeClr val="tx1">
                    <a:lumMod val="50000"/>
                    <a:lumOff val="50000"/>
                  </a:schemeClr>
                </a:solidFill>
              </a:rPr>
              <a:t>zasada pomocniczości / </a:t>
            </a:r>
            <a:r>
              <a:rPr lang="pl-PL" sz="2000" b="1" dirty="0">
                <a:solidFill>
                  <a:schemeClr val="tx1">
                    <a:lumMod val="50000"/>
                    <a:lumOff val="50000"/>
                  </a:schemeClr>
                </a:solidFill>
              </a:rPr>
              <a:t>subsydiarności</a:t>
            </a:r>
          </a:p>
        </p:txBody>
      </p:sp>
    </p:spTree>
    <p:extLst>
      <p:ext uri="{BB962C8B-B14F-4D97-AF65-F5344CB8AC3E}">
        <p14:creationId xmlns:p14="http://schemas.microsoft.com/office/powerpoint/2010/main" val="4070695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55576" y="1507728"/>
            <a:ext cx="7564068" cy="1754326"/>
          </a:xfrm>
          <a:prstGeom prst="rect">
            <a:avLst/>
          </a:prstGeom>
        </p:spPr>
        <p:txBody>
          <a:bodyPr wrap="square">
            <a:spAutoFit/>
          </a:bodyPr>
          <a:lstStyle/>
          <a:p>
            <a:pPr>
              <a:lnSpc>
                <a:spcPct val="150000"/>
              </a:lnSpc>
            </a:pPr>
            <a:r>
              <a:rPr lang="pl-PL" dirty="0" smtClean="0"/>
              <a:t>(...) </a:t>
            </a:r>
            <a:r>
              <a:rPr lang="pl-PL" i="1" dirty="0" smtClean="0"/>
              <a:t>dziś, </a:t>
            </a:r>
            <a:r>
              <a:rPr lang="pl-PL" i="1" dirty="0"/>
              <a:t>z powodu</a:t>
            </a:r>
            <a:r>
              <a:rPr lang="pl-PL" dirty="0"/>
              <a:t> </a:t>
            </a:r>
            <a:r>
              <a:rPr lang="pl-PL" i="1" dirty="0"/>
              <a:t>zmiany </a:t>
            </a:r>
            <a:r>
              <a:rPr lang="pl-PL" i="1" dirty="0" smtClean="0"/>
              <a:t>warunków, </a:t>
            </a:r>
            <a:r>
              <a:rPr lang="pl-PL" i="1" dirty="0"/>
              <a:t>tylko potężne organizacje mogą sprostać pewnym zadaniom, które dawniej spełniały małe organizacje. Mimo to jednak </a:t>
            </a:r>
            <a:r>
              <a:rPr lang="pl-PL" b="1" i="1" dirty="0"/>
              <a:t>nienaruszalnym i niezmiennym pozostaje to najwyższe prawo filozofii społecznej: </a:t>
            </a:r>
            <a:endParaRPr lang="pl-PL" b="1" i="1" dirty="0" smtClean="0"/>
          </a:p>
        </p:txBody>
      </p:sp>
      <p:sp>
        <p:nvSpPr>
          <p:cNvPr id="3" name="Prostokąt 2"/>
          <p:cNvSpPr/>
          <p:nvPr/>
        </p:nvSpPr>
        <p:spPr>
          <a:xfrm>
            <a:off x="572328" y="663079"/>
            <a:ext cx="8320152" cy="461665"/>
          </a:xfrm>
          <a:prstGeom prst="rect">
            <a:avLst/>
          </a:prstGeom>
        </p:spPr>
        <p:txBody>
          <a:bodyPr wrap="square">
            <a:spAutoFit/>
          </a:bodyPr>
          <a:lstStyle/>
          <a:p>
            <a:r>
              <a:rPr lang="pl-PL" sz="2400" b="1" dirty="0">
                <a:solidFill>
                  <a:schemeClr val="tx1">
                    <a:lumMod val="50000"/>
                    <a:lumOff val="50000"/>
                  </a:schemeClr>
                </a:solidFill>
              </a:rPr>
              <a:t>Encyklika </a:t>
            </a:r>
            <a:r>
              <a:rPr lang="pl-PL" sz="2400" i="1" dirty="0" err="1" smtClean="0">
                <a:solidFill>
                  <a:schemeClr val="tx1">
                    <a:lumMod val="50000"/>
                    <a:lumOff val="50000"/>
                  </a:schemeClr>
                </a:solidFill>
              </a:rPr>
              <a:t>Quadragesimo</a:t>
            </a:r>
            <a:r>
              <a:rPr lang="pl-PL" sz="2400" i="1" dirty="0" smtClean="0">
                <a:solidFill>
                  <a:schemeClr val="tx1">
                    <a:lumMod val="50000"/>
                    <a:lumOff val="50000"/>
                  </a:schemeClr>
                </a:solidFill>
              </a:rPr>
              <a:t> anno</a:t>
            </a:r>
            <a:r>
              <a:rPr lang="pl-PL" sz="2400" b="1" i="1" dirty="0" smtClean="0">
                <a:solidFill>
                  <a:schemeClr val="tx1">
                    <a:lumMod val="50000"/>
                    <a:lumOff val="50000"/>
                  </a:schemeClr>
                </a:solidFill>
              </a:rPr>
              <a:t>, </a:t>
            </a:r>
            <a:r>
              <a:rPr lang="pl-PL" sz="2400" b="1" dirty="0">
                <a:solidFill>
                  <a:schemeClr val="tx1">
                    <a:lumMod val="50000"/>
                    <a:lumOff val="50000"/>
                  </a:schemeClr>
                </a:solidFill>
              </a:rPr>
              <a:t>Papież Pius </a:t>
            </a:r>
            <a:r>
              <a:rPr lang="pl-PL" sz="2400" b="1" dirty="0" smtClean="0">
                <a:solidFill>
                  <a:schemeClr val="tx1">
                    <a:lumMod val="50000"/>
                    <a:lumOff val="50000"/>
                  </a:schemeClr>
                </a:solidFill>
              </a:rPr>
              <a:t>XI, 1931r.</a:t>
            </a:r>
            <a:endParaRPr lang="pl-PL" sz="2400" b="1" dirty="0">
              <a:solidFill>
                <a:schemeClr val="tx1">
                  <a:lumMod val="50000"/>
                  <a:lumOff val="50000"/>
                </a:schemeClr>
              </a:solidFill>
            </a:endParaRPr>
          </a:p>
        </p:txBody>
      </p:sp>
      <p:sp>
        <p:nvSpPr>
          <p:cNvPr id="5" name="Prostokąt 4"/>
          <p:cNvSpPr/>
          <p:nvPr/>
        </p:nvSpPr>
        <p:spPr>
          <a:xfrm>
            <a:off x="1835696" y="3458324"/>
            <a:ext cx="5780256" cy="1338828"/>
          </a:xfrm>
          <a:prstGeom prst="rect">
            <a:avLst/>
          </a:prstGeom>
        </p:spPr>
        <p:txBody>
          <a:bodyPr wrap="square">
            <a:spAutoFit/>
          </a:bodyPr>
          <a:lstStyle/>
          <a:p>
            <a:pPr>
              <a:lnSpc>
                <a:spcPct val="150000"/>
              </a:lnSpc>
            </a:pPr>
            <a:r>
              <a:rPr lang="pl-PL" b="1" i="1" dirty="0"/>
              <a:t>co jednostka z własnej inicjatywy i własnymi siłami może zdziałać, tego nie wolno jej wydzierać na rzecz społeczeństwa;</a:t>
            </a:r>
            <a:endParaRPr lang="pl-PL" dirty="0"/>
          </a:p>
        </p:txBody>
      </p:sp>
    </p:spTree>
    <p:extLst>
      <p:ext uri="{BB962C8B-B14F-4D97-AF65-F5344CB8AC3E}">
        <p14:creationId xmlns:p14="http://schemas.microsoft.com/office/powerpoint/2010/main" val="2684631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00320" y="663079"/>
            <a:ext cx="8320152" cy="461665"/>
          </a:xfrm>
          <a:prstGeom prst="rect">
            <a:avLst/>
          </a:prstGeom>
        </p:spPr>
        <p:txBody>
          <a:bodyPr wrap="square">
            <a:spAutoFit/>
          </a:bodyPr>
          <a:lstStyle/>
          <a:p>
            <a:r>
              <a:rPr lang="pl-PL" sz="2400" dirty="0" smtClean="0">
                <a:solidFill>
                  <a:schemeClr val="tx1">
                    <a:lumMod val="50000"/>
                    <a:lumOff val="50000"/>
                  </a:schemeClr>
                </a:solidFill>
              </a:rPr>
              <a:t>cd. </a:t>
            </a:r>
            <a:r>
              <a:rPr lang="pl-PL" sz="2400" b="1" dirty="0" smtClean="0">
                <a:solidFill>
                  <a:schemeClr val="tx1">
                    <a:lumMod val="50000"/>
                    <a:lumOff val="50000"/>
                  </a:schemeClr>
                </a:solidFill>
              </a:rPr>
              <a:t>Encyklika </a:t>
            </a:r>
            <a:r>
              <a:rPr lang="pl-PL" sz="2400" i="1" dirty="0" err="1" smtClean="0">
                <a:solidFill>
                  <a:schemeClr val="tx1">
                    <a:lumMod val="50000"/>
                    <a:lumOff val="50000"/>
                  </a:schemeClr>
                </a:solidFill>
              </a:rPr>
              <a:t>Quadragesimo</a:t>
            </a:r>
            <a:r>
              <a:rPr lang="pl-PL" sz="2400" i="1" dirty="0" smtClean="0">
                <a:solidFill>
                  <a:schemeClr val="tx1">
                    <a:lumMod val="50000"/>
                    <a:lumOff val="50000"/>
                  </a:schemeClr>
                </a:solidFill>
              </a:rPr>
              <a:t> anno</a:t>
            </a:r>
            <a:r>
              <a:rPr lang="pl-PL" sz="2400" b="1" i="1" dirty="0" smtClean="0">
                <a:solidFill>
                  <a:schemeClr val="tx1">
                    <a:lumMod val="50000"/>
                    <a:lumOff val="50000"/>
                  </a:schemeClr>
                </a:solidFill>
              </a:rPr>
              <a:t>, </a:t>
            </a:r>
            <a:r>
              <a:rPr lang="pl-PL" sz="2400" b="1" dirty="0">
                <a:solidFill>
                  <a:schemeClr val="tx1">
                    <a:lumMod val="50000"/>
                    <a:lumOff val="50000"/>
                  </a:schemeClr>
                </a:solidFill>
              </a:rPr>
              <a:t>Papież Pius </a:t>
            </a:r>
            <a:r>
              <a:rPr lang="pl-PL" sz="2400" b="1" dirty="0" smtClean="0">
                <a:solidFill>
                  <a:schemeClr val="tx1">
                    <a:lumMod val="50000"/>
                    <a:lumOff val="50000"/>
                  </a:schemeClr>
                </a:solidFill>
              </a:rPr>
              <a:t>XI, 1931r.</a:t>
            </a:r>
            <a:endParaRPr lang="pl-PL" sz="2400" b="1" dirty="0">
              <a:solidFill>
                <a:schemeClr val="tx1">
                  <a:lumMod val="50000"/>
                  <a:lumOff val="50000"/>
                </a:schemeClr>
              </a:solidFill>
            </a:endParaRPr>
          </a:p>
        </p:txBody>
      </p:sp>
      <p:sp>
        <p:nvSpPr>
          <p:cNvPr id="6" name="Prostokąt 5"/>
          <p:cNvSpPr/>
          <p:nvPr/>
        </p:nvSpPr>
        <p:spPr>
          <a:xfrm>
            <a:off x="755576" y="1556792"/>
            <a:ext cx="7560840" cy="1754326"/>
          </a:xfrm>
          <a:prstGeom prst="rect">
            <a:avLst/>
          </a:prstGeom>
        </p:spPr>
        <p:txBody>
          <a:bodyPr wrap="square">
            <a:spAutoFit/>
          </a:bodyPr>
          <a:lstStyle/>
          <a:p>
            <a:pPr>
              <a:lnSpc>
                <a:spcPct val="150000"/>
              </a:lnSpc>
            </a:pPr>
            <a:r>
              <a:rPr lang="pl-PL" i="1" dirty="0" smtClean="0"/>
              <a:t>...podobnie </a:t>
            </a:r>
            <a:r>
              <a:rPr lang="pl-PL" b="1" i="1" dirty="0"/>
              <a:t>niesprawiedliwością</a:t>
            </a:r>
            <a:r>
              <a:rPr lang="pl-PL" i="1" dirty="0"/>
              <a:t>, szkodą społeczną i zakłóceniem ustroju jest </a:t>
            </a:r>
            <a:r>
              <a:rPr lang="pl-PL" b="1" i="1" dirty="0"/>
              <a:t>zabieranie mniejszym i niższym społecznościom tych zadań, które mogą </a:t>
            </a:r>
            <a:r>
              <a:rPr lang="pl-PL" b="1" i="1" dirty="0" smtClean="0"/>
              <a:t>spełnić</a:t>
            </a:r>
            <a:r>
              <a:rPr lang="pl-PL" i="1" dirty="0" smtClean="0"/>
              <a:t>, </a:t>
            </a:r>
            <a:r>
              <a:rPr lang="pl-PL" i="1" dirty="0"/>
              <a:t>i przekazywanie ich społecznościom większym i wyższym. </a:t>
            </a:r>
            <a:endParaRPr lang="pl-PL" i="1" dirty="0" smtClean="0"/>
          </a:p>
        </p:txBody>
      </p:sp>
      <p:sp>
        <p:nvSpPr>
          <p:cNvPr id="4" name="Prostokąt 3"/>
          <p:cNvSpPr/>
          <p:nvPr/>
        </p:nvSpPr>
        <p:spPr>
          <a:xfrm>
            <a:off x="755575" y="3602340"/>
            <a:ext cx="7873143" cy="1338828"/>
          </a:xfrm>
          <a:prstGeom prst="rect">
            <a:avLst/>
          </a:prstGeom>
        </p:spPr>
        <p:txBody>
          <a:bodyPr wrap="square">
            <a:spAutoFit/>
          </a:bodyPr>
          <a:lstStyle/>
          <a:p>
            <a:pPr>
              <a:lnSpc>
                <a:spcPct val="150000"/>
              </a:lnSpc>
            </a:pPr>
            <a:r>
              <a:rPr lang="pl-PL" i="1" dirty="0"/>
              <a:t>Każda akcja społeczna ze swego celu i ze swej natury ma charakter pomocniczy; winna pomagać członkom organizmu społecznego, a nie niszczyć ich lub wchłaniać</a:t>
            </a:r>
            <a:r>
              <a:rPr lang="pl-PL" dirty="0"/>
              <a:t>.</a:t>
            </a:r>
          </a:p>
        </p:txBody>
      </p:sp>
    </p:spTree>
    <p:extLst>
      <p:ext uri="{BB962C8B-B14F-4D97-AF65-F5344CB8AC3E}">
        <p14:creationId xmlns:p14="http://schemas.microsoft.com/office/powerpoint/2010/main" val="2212995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890" y="959519"/>
            <a:ext cx="8538638" cy="3333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932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87624" y="1874114"/>
            <a:ext cx="6534472" cy="2585323"/>
          </a:xfrm>
          <a:prstGeom prst="rect">
            <a:avLst/>
          </a:prstGeom>
        </p:spPr>
        <p:txBody>
          <a:bodyPr wrap="square">
            <a:spAutoFit/>
          </a:bodyPr>
          <a:lstStyle/>
          <a:p>
            <a:pPr>
              <a:lnSpc>
                <a:spcPct val="150000"/>
              </a:lnSpc>
            </a:pPr>
            <a:r>
              <a:rPr lang="pl-PL" i="1" dirty="0" smtClean="0"/>
              <a:t>(…)</a:t>
            </a:r>
            <a:endParaRPr lang="pl-PL" i="1" dirty="0"/>
          </a:p>
          <a:p>
            <a:pPr>
              <a:lnSpc>
                <a:spcPct val="150000"/>
              </a:lnSpc>
            </a:pPr>
            <a:r>
              <a:rPr lang="pl-PL" i="1" dirty="0"/>
              <a:t>ustanawiamy Konstytucję Rzeczypospolitej Polskiej jako prawa podstawowe dla państwa </a:t>
            </a:r>
            <a:r>
              <a:rPr lang="pl-PL" i="1" dirty="0" smtClean="0"/>
              <a:t>oparte </a:t>
            </a:r>
            <a:r>
              <a:rPr lang="pl-PL" i="1" dirty="0"/>
              <a:t>na poszanowaniu wolności i sprawiedliwości, współdziałaniu władz, dialogu społecznym oraz na </a:t>
            </a:r>
            <a:r>
              <a:rPr lang="pl-PL" b="1" i="1" dirty="0"/>
              <a:t>zasadzie pomocniczości</a:t>
            </a:r>
            <a:r>
              <a:rPr lang="pl-PL" i="1" dirty="0"/>
              <a:t> umacniającej uprawnienia obywateli i ich wspólnot.</a:t>
            </a:r>
          </a:p>
        </p:txBody>
      </p:sp>
      <p:sp>
        <p:nvSpPr>
          <p:cNvPr id="3" name="Prostokąt 2"/>
          <p:cNvSpPr/>
          <p:nvPr/>
        </p:nvSpPr>
        <p:spPr>
          <a:xfrm>
            <a:off x="755576" y="404664"/>
            <a:ext cx="4572000" cy="1138773"/>
          </a:xfrm>
          <a:prstGeom prst="rect">
            <a:avLst/>
          </a:prstGeom>
        </p:spPr>
        <p:txBody>
          <a:bodyPr>
            <a:spAutoFit/>
          </a:bodyPr>
          <a:lstStyle/>
          <a:p>
            <a:r>
              <a:rPr lang="pl-PL" sz="2400" b="1" dirty="0">
                <a:solidFill>
                  <a:schemeClr val="tx1">
                    <a:lumMod val="50000"/>
                    <a:lumOff val="50000"/>
                  </a:schemeClr>
                </a:solidFill>
              </a:rPr>
              <a:t>Konstytucja </a:t>
            </a:r>
            <a:r>
              <a:rPr lang="pl-PL" sz="2400" b="1" dirty="0" smtClean="0">
                <a:solidFill>
                  <a:schemeClr val="tx1">
                    <a:lumMod val="50000"/>
                    <a:lumOff val="50000"/>
                  </a:schemeClr>
                </a:solidFill>
              </a:rPr>
              <a:t>RP</a:t>
            </a:r>
          </a:p>
          <a:p>
            <a:endParaRPr lang="pl-PL" sz="2400" b="1" dirty="0">
              <a:solidFill>
                <a:schemeClr val="tx1">
                  <a:lumMod val="50000"/>
                  <a:lumOff val="50000"/>
                </a:schemeClr>
              </a:solidFill>
            </a:endParaRPr>
          </a:p>
          <a:p>
            <a:r>
              <a:rPr lang="pl-PL" sz="2000" b="1" dirty="0">
                <a:solidFill>
                  <a:schemeClr val="tx1">
                    <a:lumMod val="50000"/>
                    <a:lumOff val="50000"/>
                  </a:schemeClr>
                </a:solidFill>
              </a:rPr>
              <a:t>Preambuła</a:t>
            </a:r>
          </a:p>
        </p:txBody>
      </p:sp>
    </p:spTree>
    <p:extLst>
      <p:ext uri="{BB962C8B-B14F-4D97-AF65-F5344CB8AC3E}">
        <p14:creationId xmlns:p14="http://schemas.microsoft.com/office/powerpoint/2010/main" val="41312076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03648" y="1779781"/>
            <a:ext cx="5472608" cy="2585323"/>
          </a:xfrm>
          <a:prstGeom prst="rect">
            <a:avLst/>
          </a:prstGeom>
        </p:spPr>
        <p:txBody>
          <a:bodyPr wrap="square">
            <a:spAutoFit/>
          </a:bodyPr>
          <a:lstStyle/>
          <a:p>
            <a:pPr marL="285750" indent="-285750">
              <a:lnSpc>
                <a:spcPct val="150000"/>
              </a:lnSpc>
              <a:buFont typeface="Arial" pitchFamily="34" charset="0"/>
              <a:buChar char="•"/>
            </a:pPr>
            <a:r>
              <a:rPr lang="pl-PL" b="1" dirty="0" smtClean="0"/>
              <a:t>Od </a:t>
            </a:r>
            <a:r>
              <a:rPr lang="pl-PL" b="1" dirty="0"/>
              <a:t>strony </a:t>
            </a:r>
            <a:r>
              <a:rPr lang="pl-PL" b="1" dirty="0" smtClean="0"/>
              <a:t>negatywnej </a:t>
            </a:r>
            <a:r>
              <a:rPr lang="pl-PL" dirty="0" smtClean="0"/>
              <a:t>- </a:t>
            </a:r>
            <a:r>
              <a:rPr lang="pl-PL" dirty="0"/>
              <a:t>zasada nieingerowania w możliwości </a:t>
            </a:r>
            <a:r>
              <a:rPr lang="pl-PL" dirty="0" err="1"/>
              <a:t>samoorganizacyjne</a:t>
            </a:r>
            <a:r>
              <a:rPr lang="pl-PL" dirty="0"/>
              <a:t> społeczeństwa. </a:t>
            </a:r>
            <a:endParaRPr lang="pl-PL" dirty="0" smtClean="0"/>
          </a:p>
          <a:p>
            <a:pPr marL="285750" indent="-285750">
              <a:lnSpc>
                <a:spcPct val="150000"/>
              </a:lnSpc>
              <a:buFont typeface="Arial" pitchFamily="34" charset="0"/>
              <a:buChar char="•"/>
            </a:pPr>
            <a:endParaRPr lang="pl-PL" dirty="0"/>
          </a:p>
          <a:p>
            <a:pPr marL="285750" indent="-285750">
              <a:lnSpc>
                <a:spcPct val="150000"/>
              </a:lnSpc>
              <a:buFont typeface="Arial" pitchFamily="34" charset="0"/>
              <a:buChar char="•"/>
            </a:pPr>
            <a:r>
              <a:rPr lang="pl-PL" b="1" dirty="0"/>
              <a:t>Od strony </a:t>
            </a:r>
            <a:r>
              <a:rPr lang="pl-PL" b="1" dirty="0" smtClean="0"/>
              <a:t>pozytywnej </a:t>
            </a:r>
            <a:r>
              <a:rPr lang="pl-PL" dirty="0" smtClean="0"/>
              <a:t>-  </a:t>
            </a:r>
            <a:r>
              <a:rPr lang="pl-PL" dirty="0"/>
              <a:t>zasada wspierania działań samopomocowych (</a:t>
            </a:r>
            <a:r>
              <a:rPr lang="pl-PL" i="1" dirty="0"/>
              <a:t>pomoc dla samopomocy</a:t>
            </a:r>
            <a:r>
              <a:rPr lang="pl-PL" dirty="0"/>
              <a:t>).</a:t>
            </a:r>
          </a:p>
        </p:txBody>
      </p:sp>
      <p:sp>
        <p:nvSpPr>
          <p:cNvPr id="3" name="Prostokąt 2"/>
          <p:cNvSpPr/>
          <p:nvPr/>
        </p:nvSpPr>
        <p:spPr>
          <a:xfrm>
            <a:off x="755576" y="692696"/>
            <a:ext cx="4030270" cy="461665"/>
          </a:xfrm>
          <a:prstGeom prst="rect">
            <a:avLst/>
          </a:prstGeom>
        </p:spPr>
        <p:txBody>
          <a:bodyPr wrap="none">
            <a:spAutoFit/>
          </a:bodyPr>
          <a:lstStyle/>
          <a:p>
            <a:r>
              <a:rPr lang="pl-PL" sz="2400" b="1" dirty="0">
                <a:solidFill>
                  <a:schemeClr val="tx1">
                    <a:lumMod val="50000"/>
                    <a:lumOff val="50000"/>
                  </a:schemeClr>
                </a:solidFill>
              </a:rPr>
              <a:t>Zasada </a:t>
            </a:r>
            <a:r>
              <a:rPr lang="pl-PL" sz="2400" b="1" dirty="0" smtClean="0">
                <a:solidFill>
                  <a:schemeClr val="tx1">
                    <a:lumMod val="50000"/>
                    <a:lumOff val="50000"/>
                  </a:schemeClr>
                </a:solidFill>
              </a:rPr>
              <a:t>pomocniczości to:</a:t>
            </a:r>
            <a:endParaRPr lang="pl-PL" sz="2400" dirty="0">
              <a:solidFill>
                <a:schemeClr val="tx1">
                  <a:lumMod val="50000"/>
                  <a:lumOff val="50000"/>
                </a:schemeClr>
              </a:solidFill>
            </a:endParaRPr>
          </a:p>
        </p:txBody>
      </p:sp>
    </p:spTree>
    <p:extLst>
      <p:ext uri="{BB962C8B-B14F-4D97-AF65-F5344CB8AC3E}">
        <p14:creationId xmlns:p14="http://schemas.microsoft.com/office/powerpoint/2010/main" val="3840671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47664" y="1988840"/>
            <a:ext cx="5544616" cy="2169825"/>
          </a:xfrm>
          <a:prstGeom prst="rect">
            <a:avLst/>
          </a:prstGeom>
        </p:spPr>
        <p:txBody>
          <a:bodyPr wrap="square">
            <a:spAutoFit/>
          </a:bodyPr>
          <a:lstStyle/>
          <a:p>
            <a:pPr>
              <a:lnSpc>
                <a:spcPct val="150000"/>
              </a:lnSpc>
            </a:pPr>
            <a:r>
              <a:rPr lang="pl-PL" i="1" dirty="0" smtClean="0"/>
              <a:t>Rzeczpospolita </a:t>
            </a:r>
            <a:r>
              <a:rPr lang="pl-PL" i="1" dirty="0"/>
              <a:t>Polska zapewnia wolność tworzenia i działania związków zawodowych, organizacji społeczno-zawodowych rolników, stowarzyszeń, ruchów obywatelskich, innych dobrowolnych zrzeszeń oraz fundacji. </a:t>
            </a:r>
          </a:p>
        </p:txBody>
      </p:sp>
      <p:sp>
        <p:nvSpPr>
          <p:cNvPr id="3" name="Prostokąt 2"/>
          <p:cNvSpPr/>
          <p:nvPr/>
        </p:nvSpPr>
        <p:spPr>
          <a:xfrm>
            <a:off x="755576" y="404664"/>
            <a:ext cx="4572000" cy="1138773"/>
          </a:xfrm>
          <a:prstGeom prst="rect">
            <a:avLst/>
          </a:prstGeom>
        </p:spPr>
        <p:txBody>
          <a:bodyPr>
            <a:spAutoFit/>
          </a:bodyPr>
          <a:lstStyle/>
          <a:p>
            <a:r>
              <a:rPr lang="pl-PL" sz="2400" b="1" dirty="0">
                <a:solidFill>
                  <a:schemeClr val="tx1">
                    <a:lumMod val="50000"/>
                    <a:lumOff val="50000"/>
                  </a:schemeClr>
                </a:solidFill>
              </a:rPr>
              <a:t>Konstytucja </a:t>
            </a:r>
            <a:r>
              <a:rPr lang="pl-PL" sz="2400" b="1" dirty="0" smtClean="0">
                <a:solidFill>
                  <a:schemeClr val="tx1">
                    <a:lumMod val="50000"/>
                    <a:lumOff val="50000"/>
                  </a:schemeClr>
                </a:solidFill>
              </a:rPr>
              <a:t>RP</a:t>
            </a:r>
          </a:p>
          <a:p>
            <a:endParaRPr lang="pl-PL" sz="2400" b="1" dirty="0">
              <a:solidFill>
                <a:schemeClr val="tx1">
                  <a:lumMod val="50000"/>
                  <a:lumOff val="50000"/>
                </a:schemeClr>
              </a:solidFill>
            </a:endParaRPr>
          </a:p>
          <a:p>
            <a:r>
              <a:rPr lang="pl-PL" sz="2000" b="1" dirty="0">
                <a:solidFill>
                  <a:schemeClr val="tx1">
                    <a:lumMod val="50000"/>
                    <a:lumOff val="50000"/>
                  </a:schemeClr>
                </a:solidFill>
              </a:rPr>
              <a:t>Art. 12.</a:t>
            </a:r>
          </a:p>
        </p:txBody>
      </p:sp>
    </p:spTree>
    <p:extLst>
      <p:ext uri="{BB962C8B-B14F-4D97-AF65-F5344CB8AC3E}">
        <p14:creationId xmlns:p14="http://schemas.microsoft.com/office/powerpoint/2010/main" val="2995743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84511" y="1772816"/>
            <a:ext cx="6120680" cy="2841804"/>
          </a:xfrm>
          <a:prstGeom prst="rect">
            <a:avLst/>
          </a:prstGeom>
        </p:spPr>
        <p:txBody>
          <a:bodyPr wrap="square">
            <a:spAutoFit/>
          </a:bodyPr>
          <a:lstStyle/>
          <a:p>
            <a:pPr marL="285750" lvl="0" indent="-285750">
              <a:lnSpc>
                <a:spcPct val="150000"/>
              </a:lnSpc>
              <a:spcAft>
                <a:spcPts val="1200"/>
              </a:spcAft>
              <a:buFont typeface="Arial" pitchFamily="34" charset="0"/>
              <a:buChar char="•"/>
            </a:pPr>
            <a:r>
              <a:rPr lang="pl-PL" b="1" dirty="0" smtClean="0"/>
              <a:t>Ustawa </a:t>
            </a:r>
            <a:r>
              <a:rPr lang="pl-PL" b="1" dirty="0"/>
              <a:t>o ochronie zdrowia psychicznego z dnia 19 sierpnia 1994 r</a:t>
            </a:r>
          </a:p>
          <a:p>
            <a:pPr marL="285750" lvl="0" indent="-285750">
              <a:lnSpc>
                <a:spcPct val="150000"/>
              </a:lnSpc>
              <a:spcAft>
                <a:spcPts val="1200"/>
              </a:spcAft>
              <a:buFont typeface="Arial" pitchFamily="34" charset="0"/>
              <a:buChar char="•"/>
            </a:pPr>
            <a:r>
              <a:rPr lang="pl-PL" b="1" dirty="0"/>
              <a:t>Ustawa o pomocy społecznej z 12 marca 2004 r.</a:t>
            </a:r>
          </a:p>
          <a:p>
            <a:pPr marL="285750" lvl="0" indent="-285750">
              <a:lnSpc>
                <a:spcPct val="150000"/>
              </a:lnSpc>
              <a:spcAft>
                <a:spcPts val="1200"/>
              </a:spcAft>
              <a:buFont typeface="Arial" pitchFamily="34" charset="0"/>
              <a:buChar char="•"/>
            </a:pPr>
            <a:r>
              <a:rPr lang="pl-PL" b="1" dirty="0"/>
              <a:t>Rozporządzenie Ministra Pracy i Polityki Społecznej z dnia 9 grudnia 2010 r. w sprawie środowiskowych domów samopomocy.</a:t>
            </a:r>
          </a:p>
        </p:txBody>
      </p:sp>
      <p:sp>
        <p:nvSpPr>
          <p:cNvPr id="3" name="Prostokąt 2"/>
          <p:cNvSpPr/>
          <p:nvPr/>
        </p:nvSpPr>
        <p:spPr>
          <a:xfrm>
            <a:off x="757376" y="836712"/>
            <a:ext cx="4015843" cy="461665"/>
          </a:xfrm>
          <a:prstGeom prst="rect">
            <a:avLst/>
          </a:prstGeom>
        </p:spPr>
        <p:txBody>
          <a:bodyPr wrap="none">
            <a:spAutoFit/>
          </a:bodyPr>
          <a:lstStyle/>
          <a:p>
            <a:r>
              <a:rPr lang="pl-PL" sz="2400" b="1" dirty="0">
                <a:solidFill>
                  <a:schemeClr val="tx1">
                    <a:lumMod val="50000"/>
                    <a:lumOff val="50000"/>
                  </a:schemeClr>
                </a:solidFill>
              </a:rPr>
              <a:t>Przykładowe akty prawne:</a:t>
            </a:r>
            <a:endParaRPr lang="pl-PL" sz="2400" dirty="0">
              <a:solidFill>
                <a:schemeClr val="tx1">
                  <a:lumMod val="50000"/>
                  <a:lumOff val="50000"/>
                </a:schemeClr>
              </a:solidFill>
            </a:endParaRPr>
          </a:p>
        </p:txBody>
      </p:sp>
    </p:spTree>
    <p:extLst>
      <p:ext uri="{BB962C8B-B14F-4D97-AF65-F5344CB8AC3E}">
        <p14:creationId xmlns:p14="http://schemas.microsoft.com/office/powerpoint/2010/main" val="508544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757376" y="836712"/>
            <a:ext cx="5981125" cy="1077218"/>
          </a:xfrm>
          <a:prstGeom prst="rect">
            <a:avLst/>
          </a:prstGeom>
        </p:spPr>
        <p:txBody>
          <a:bodyPr wrap="none">
            <a:spAutoFit/>
          </a:bodyPr>
          <a:lstStyle/>
          <a:p>
            <a:r>
              <a:rPr lang="pl-PL" sz="2400" b="1" dirty="0" smtClean="0">
                <a:solidFill>
                  <a:schemeClr val="tx1">
                    <a:lumMod val="50000"/>
                    <a:lumOff val="50000"/>
                  </a:schemeClr>
                </a:solidFill>
              </a:rPr>
              <a:t>Grupy samopomocy:</a:t>
            </a:r>
          </a:p>
          <a:p>
            <a:pPr>
              <a:lnSpc>
                <a:spcPct val="200000"/>
              </a:lnSpc>
            </a:pPr>
            <a:r>
              <a:rPr lang="pl-PL" sz="2000" b="1" i="1" dirty="0" smtClean="0">
                <a:solidFill>
                  <a:schemeClr val="tx1">
                    <a:lumMod val="50000"/>
                    <a:lumOff val="50000"/>
                  </a:schemeClr>
                </a:solidFill>
              </a:rPr>
              <a:t>(grupa samopomocowa</a:t>
            </a:r>
            <a:r>
              <a:rPr lang="pl-PL" sz="2000" b="1" i="1" dirty="0">
                <a:solidFill>
                  <a:schemeClr val="tx1">
                    <a:lumMod val="50000"/>
                    <a:lumOff val="50000"/>
                  </a:schemeClr>
                </a:solidFill>
              </a:rPr>
              <a:t>, wsparcia </a:t>
            </a:r>
            <a:r>
              <a:rPr lang="pl-PL" sz="2000" b="1" i="1" dirty="0" smtClean="0">
                <a:solidFill>
                  <a:schemeClr val="tx1">
                    <a:lumMod val="50000"/>
                    <a:lumOff val="50000"/>
                  </a:schemeClr>
                </a:solidFill>
              </a:rPr>
              <a:t>wzajemnego)</a:t>
            </a:r>
            <a:endParaRPr lang="pl-PL" sz="2000" i="1" dirty="0">
              <a:solidFill>
                <a:schemeClr val="tx1">
                  <a:lumMod val="50000"/>
                  <a:lumOff val="50000"/>
                </a:schemeClr>
              </a:solidFill>
            </a:endParaRPr>
          </a:p>
        </p:txBody>
      </p:sp>
      <p:sp>
        <p:nvSpPr>
          <p:cNvPr id="5" name="Prostokąt 4"/>
          <p:cNvSpPr/>
          <p:nvPr/>
        </p:nvSpPr>
        <p:spPr>
          <a:xfrm>
            <a:off x="1403648" y="2132856"/>
            <a:ext cx="6264696" cy="1754326"/>
          </a:xfrm>
          <a:prstGeom prst="rect">
            <a:avLst/>
          </a:prstGeom>
        </p:spPr>
        <p:txBody>
          <a:bodyPr wrap="square">
            <a:spAutoFit/>
          </a:bodyPr>
          <a:lstStyle/>
          <a:p>
            <a:pPr>
              <a:lnSpc>
                <a:spcPct val="150000"/>
              </a:lnSpc>
            </a:pPr>
            <a:r>
              <a:rPr lang="pl-PL" dirty="0"/>
              <a:t>G</a:t>
            </a:r>
            <a:r>
              <a:rPr lang="pl-PL" dirty="0" smtClean="0"/>
              <a:t>rupa </a:t>
            </a:r>
            <a:r>
              <a:rPr lang="pl-PL" dirty="0"/>
              <a:t>osób połączonych wspólnym problemem, spotykająca się zasadniczo dla uzyskania psychicznego wsparcia poszczególnych osób, wymagająca niewielkiego lub żadnego nakładu finansowego.</a:t>
            </a:r>
          </a:p>
        </p:txBody>
      </p:sp>
    </p:spTree>
    <p:extLst>
      <p:ext uri="{BB962C8B-B14F-4D97-AF65-F5344CB8AC3E}">
        <p14:creationId xmlns:p14="http://schemas.microsoft.com/office/powerpoint/2010/main" val="1062836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Wykres 3"/>
          <p:cNvGraphicFramePr>
            <a:graphicFrameLocks noGrp="1"/>
          </p:cNvGraphicFramePr>
          <p:nvPr>
            <p:extLst>
              <p:ext uri="{D42A27DB-BD31-4B8C-83A1-F6EECF244321}">
                <p14:modId xmlns:p14="http://schemas.microsoft.com/office/powerpoint/2010/main" val="2921534165"/>
              </p:ext>
            </p:extLst>
          </p:nvPr>
        </p:nvGraphicFramePr>
        <p:xfrm>
          <a:off x="0" y="17715"/>
          <a:ext cx="9143999" cy="3267269"/>
        </p:xfrm>
        <a:graphic>
          <a:graphicData uri="http://schemas.openxmlformats.org/drawingml/2006/chart">
            <c:chart xmlns:c="http://schemas.openxmlformats.org/drawingml/2006/chart" xmlns:r="http://schemas.openxmlformats.org/officeDocument/2006/relationships" r:id="rId2"/>
          </a:graphicData>
        </a:graphic>
      </p:graphicFrame>
      <p:pic>
        <p:nvPicPr>
          <p:cNvPr id="1026" name="Picture 2" descr="https://upload.wikimedia.org/wikipedia/commons/thumb/3/35/Piotr_Kropotkin-Pomoc_wzajemna_jako_czynnik_rozwoju.pdf/page1-410px-Piotr_Kropotkin-Pomoc_wzajemna_jako_czynnik_rozwoju.pd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44624"/>
            <a:ext cx="4360574" cy="6381328"/>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p:cNvSpPr/>
          <p:nvPr/>
        </p:nvSpPr>
        <p:spPr>
          <a:xfrm>
            <a:off x="4932040" y="548680"/>
            <a:ext cx="3851920" cy="3717032"/>
          </a:xfrm>
          <a:prstGeom prst="rect">
            <a:avLst/>
          </a:prstGeom>
        </p:spPr>
        <p:txBody>
          <a:bodyPr wrap="square">
            <a:noAutofit/>
          </a:bodyPr>
          <a:lstStyle/>
          <a:p>
            <a:r>
              <a:rPr lang="pl-PL" sz="3400" dirty="0"/>
              <a:t>Piotr Kropotkin, </a:t>
            </a:r>
            <a:endParaRPr lang="pl-PL" sz="3400" dirty="0" smtClean="0"/>
          </a:p>
          <a:p>
            <a:pPr>
              <a:spcBef>
                <a:spcPts val="600"/>
              </a:spcBef>
            </a:pPr>
            <a:r>
              <a:rPr lang="pl-PL" sz="3000" i="1" dirty="0" smtClean="0"/>
              <a:t>Pomoc </a:t>
            </a:r>
            <a:r>
              <a:rPr lang="pl-PL" sz="3000" i="1" dirty="0"/>
              <a:t>wzajemna jako czynnik rozwoju</a:t>
            </a:r>
            <a:endParaRPr lang="pl-PL" sz="3000" dirty="0"/>
          </a:p>
        </p:txBody>
      </p:sp>
      <p:sp>
        <p:nvSpPr>
          <p:cNvPr id="3" name="Prostokąt 2"/>
          <p:cNvSpPr/>
          <p:nvPr/>
        </p:nvSpPr>
        <p:spPr>
          <a:xfrm>
            <a:off x="0" y="6453336"/>
            <a:ext cx="10086900" cy="338554"/>
          </a:xfrm>
          <a:prstGeom prst="rect">
            <a:avLst/>
          </a:prstGeom>
        </p:spPr>
        <p:txBody>
          <a:bodyPr wrap="square">
            <a:spAutoFit/>
          </a:bodyPr>
          <a:lstStyle/>
          <a:p>
            <a:r>
              <a:rPr lang="pl-PL" sz="1600" dirty="0"/>
              <a:t>https://pl.wikisource.org/wiki/Plik:Piotr_Kropotkin-Pomoc_wzajemna_jako_czynnik_rozwoju.pdf</a:t>
            </a:r>
          </a:p>
        </p:txBody>
      </p:sp>
    </p:spTree>
    <p:extLst>
      <p:ext uri="{BB962C8B-B14F-4D97-AF65-F5344CB8AC3E}">
        <p14:creationId xmlns:p14="http://schemas.microsoft.com/office/powerpoint/2010/main" val="363354382"/>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99591" y="1556792"/>
            <a:ext cx="6919969" cy="2169825"/>
          </a:xfrm>
          <a:prstGeom prst="rect">
            <a:avLst/>
          </a:prstGeom>
        </p:spPr>
        <p:txBody>
          <a:bodyPr wrap="square">
            <a:spAutoFit/>
          </a:bodyPr>
          <a:lstStyle/>
          <a:p>
            <a:pPr algn="just">
              <a:lnSpc>
                <a:spcPct val="150000"/>
              </a:lnSpc>
              <a:spcAft>
                <a:spcPts val="1200"/>
              </a:spcAft>
            </a:pPr>
            <a:r>
              <a:rPr lang="pl-PL" dirty="0" smtClean="0"/>
              <a:t>Samozarządzające </a:t>
            </a:r>
            <a:r>
              <a:rPr lang="pl-PL" dirty="0"/>
              <a:t>się grupy,</a:t>
            </a:r>
            <a:r>
              <a:rPr lang="pl-PL" b="1" dirty="0"/>
              <a:t> </a:t>
            </a:r>
            <a:r>
              <a:rPr lang="pl-PL" dirty="0"/>
              <a:t>których członkowie podzielają wspólne zainteresowania problemami zdrowotnymi, </a:t>
            </a:r>
            <a:r>
              <a:rPr lang="pl-PL" b="1" dirty="0"/>
              <a:t>dają sobie nawzajem wsparcie emocjonalne oraz pomoc materialną, przy czym nie pobierają żadnych opłat</a:t>
            </a:r>
            <a:r>
              <a:rPr lang="pl-PL" dirty="0"/>
              <a:t> za udzieloną pomoc lub też pobierają minimalną opłatę członkowską. </a:t>
            </a:r>
            <a:endParaRPr lang="pl-PL" dirty="0" smtClean="0"/>
          </a:p>
        </p:txBody>
      </p:sp>
      <p:sp>
        <p:nvSpPr>
          <p:cNvPr id="4" name="Prostokąt 3"/>
          <p:cNvSpPr/>
          <p:nvPr/>
        </p:nvSpPr>
        <p:spPr>
          <a:xfrm>
            <a:off x="862872" y="807095"/>
            <a:ext cx="4014240" cy="461665"/>
          </a:xfrm>
          <a:prstGeom prst="rect">
            <a:avLst/>
          </a:prstGeom>
        </p:spPr>
        <p:txBody>
          <a:bodyPr wrap="none">
            <a:spAutoFit/>
          </a:bodyPr>
          <a:lstStyle/>
          <a:p>
            <a:r>
              <a:rPr lang="pl-PL" sz="2400" b="1" dirty="0" smtClean="0">
                <a:solidFill>
                  <a:schemeClr val="tx1">
                    <a:lumMod val="50000"/>
                    <a:lumOff val="50000"/>
                  </a:schemeClr>
                </a:solidFill>
              </a:rPr>
              <a:t>Grupy samopomocy </a:t>
            </a:r>
            <a:r>
              <a:rPr lang="pl-PL" sz="2400" dirty="0">
                <a:solidFill>
                  <a:schemeClr val="tx1">
                    <a:lumMod val="50000"/>
                    <a:lumOff val="50000"/>
                  </a:schemeClr>
                </a:solidFill>
              </a:rPr>
              <a:t>cd.1 </a:t>
            </a:r>
            <a:r>
              <a:rPr lang="pl-PL" sz="2400" b="1" dirty="0" smtClean="0">
                <a:solidFill>
                  <a:schemeClr val="tx1">
                    <a:lumMod val="50000"/>
                    <a:lumOff val="50000"/>
                  </a:schemeClr>
                </a:solidFill>
              </a:rPr>
              <a:t>:</a:t>
            </a:r>
            <a:endParaRPr lang="pl-PL" sz="2400" b="1" dirty="0" smtClean="0">
              <a:solidFill>
                <a:schemeClr val="tx1">
                  <a:lumMod val="50000"/>
                  <a:lumOff val="50000"/>
                </a:schemeClr>
              </a:solidFill>
            </a:endParaRPr>
          </a:p>
        </p:txBody>
      </p:sp>
      <p:sp>
        <p:nvSpPr>
          <p:cNvPr id="5" name="Prostokąt 4"/>
          <p:cNvSpPr/>
          <p:nvPr/>
        </p:nvSpPr>
        <p:spPr>
          <a:xfrm>
            <a:off x="899592" y="4149080"/>
            <a:ext cx="6919968" cy="1754326"/>
          </a:xfrm>
          <a:prstGeom prst="rect">
            <a:avLst/>
          </a:prstGeom>
        </p:spPr>
        <p:txBody>
          <a:bodyPr wrap="square">
            <a:spAutoFit/>
          </a:bodyPr>
          <a:lstStyle/>
          <a:p>
            <a:pPr algn="just">
              <a:lnSpc>
                <a:spcPct val="150000"/>
              </a:lnSpc>
              <a:spcAft>
                <a:spcPts val="1200"/>
              </a:spcAft>
            </a:pPr>
            <a:r>
              <a:rPr lang="pl-PL" dirty="0"/>
              <a:t>Członkowie tych grup przykładają dużą wagę do wiedzy pochodzącej z doświadczenia oraz wierzą, że tylko wiedza tego rodzaju może zapewnić specjalne rozumienie sytuacji, w jakiej znajdują się osoby do grup należące. </a:t>
            </a:r>
          </a:p>
        </p:txBody>
      </p:sp>
    </p:spTree>
    <p:extLst>
      <p:ext uri="{BB962C8B-B14F-4D97-AF65-F5344CB8AC3E}">
        <p14:creationId xmlns:p14="http://schemas.microsoft.com/office/powerpoint/2010/main" val="268812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62872" y="2064296"/>
            <a:ext cx="6840760" cy="1754326"/>
          </a:xfrm>
          <a:prstGeom prst="rect">
            <a:avLst/>
          </a:prstGeom>
        </p:spPr>
        <p:txBody>
          <a:bodyPr wrap="square">
            <a:spAutoFit/>
          </a:bodyPr>
          <a:lstStyle/>
          <a:p>
            <a:pPr algn="just">
              <a:lnSpc>
                <a:spcPct val="150000"/>
              </a:lnSpc>
            </a:pPr>
            <a:r>
              <a:rPr lang="pl-PL" dirty="0"/>
              <a:t>Grupy samopomocowe poza pomocą i wsparciem udzielanym swoim członkom </a:t>
            </a:r>
            <a:r>
              <a:rPr lang="pl-PL" b="1" dirty="0"/>
              <a:t>mogą być także zaangażowane w informowanie, edukowanie oraz zapewnianie pomocy materialnej</a:t>
            </a:r>
            <a:r>
              <a:rPr lang="pl-PL" dirty="0"/>
              <a:t>, a także porady swoim społecznościom lokalnym.</a:t>
            </a:r>
          </a:p>
        </p:txBody>
      </p:sp>
      <p:sp>
        <p:nvSpPr>
          <p:cNvPr id="4" name="Prostokąt 3"/>
          <p:cNvSpPr/>
          <p:nvPr/>
        </p:nvSpPr>
        <p:spPr>
          <a:xfrm>
            <a:off x="862872" y="807095"/>
            <a:ext cx="4014240" cy="461665"/>
          </a:xfrm>
          <a:prstGeom prst="rect">
            <a:avLst/>
          </a:prstGeom>
        </p:spPr>
        <p:txBody>
          <a:bodyPr wrap="none">
            <a:spAutoFit/>
          </a:bodyPr>
          <a:lstStyle/>
          <a:p>
            <a:r>
              <a:rPr lang="pl-PL" sz="2400" b="1" dirty="0" smtClean="0">
                <a:solidFill>
                  <a:schemeClr val="tx1">
                    <a:lumMod val="50000"/>
                    <a:lumOff val="50000"/>
                  </a:schemeClr>
                </a:solidFill>
              </a:rPr>
              <a:t>Grupy samopomocy </a:t>
            </a:r>
            <a:r>
              <a:rPr lang="pl-PL" sz="2400" dirty="0">
                <a:solidFill>
                  <a:schemeClr val="tx1">
                    <a:lumMod val="50000"/>
                    <a:lumOff val="50000"/>
                  </a:schemeClr>
                </a:solidFill>
              </a:rPr>
              <a:t>cd.2 </a:t>
            </a:r>
            <a:r>
              <a:rPr lang="pl-PL" sz="2400" b="1" dirty="0" smtClean="0">
                <a:solidFill>
                  <a:schemeClr val="tx1">
                    <a:lumMod val="50000"/>
                    <a:lumOff val="50000"/>
                  </a:schemeClr>
                </a:solidFill>
              </a:rPr>
              <a:t>:</a:t>
            </a:r>
            <a:endParaRPr lang="pl-PL" sz="2400" b="1" dirty="0" smtClean="0">
              <a:solidFill>
                <a:schemeClr val="tx1">
                  <a:lumMod val="50000"/>
                  <a:lumOff val="50000"/>
                </a:schemeClr>
              </a:solidFill>
            </a:endParaRPr>
          </a:p>
        </p:txBody>
      </p:sp>
    </p:spTree>
    <p:extLst>
      <p:ext uri="{BB962C8B-B14F-4D97-AF65-F5344CB8AC3E}">
        <p14:creationId xmlns:p14="http://schemas.microsoft.com/office/powerpoint/2010/main" val="3083869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39552" y="654315"/>
            <a:ext cx="5482591" cy="461665"/>
          </a:xfrm>
          <a:prstGeom prst="rect">
            <a:avLst/>
          </a:prstGeom>
        </p:spPr>
        <p:txBody>
          <a:bodyPr wrap="none">
            <a:spAutoFit/>
          </a:bodyPr>
          <a:lstStyle/>
          <a:p>
            <a:r>
              <a:rPr lang="pl-PL" sz="2400" b="1" dirty="0">
                <a:solidFill>
                  <a:schemeClr val="tx1">
                    <a:lumMod val="50000"/>
                    <a:lumOff val="50000"/>
                  </a:schemeClr>
                </a:solidFill>
              </a:rPr>
              <a:t>Samopomocowe grupy </a:t>
            </a:r>
            <a:r>
              <a:rPr lang="pl-PL" sz="2400" b="1" dirty="0" smtClean="0">
                <a:solidFill>
                  <a:schemeClr val="tx1">
                    <a:lumMod val="50000"/>
                    <a:lumOff val="50000"/>
                  </a:schemeClr>
                </a:solidFill>
              </a:rPr>
              <a:t>nieformalne</a:t>
            </a:r>
            <a:endParaRPr lang="pl-PL" sz="2400" dirty="0">
              <a:solidFill>
                <a:schemeClr val="tx1">
                  <a:lumMod val="50000"/>
                  <a:lumOff val="50000"/>
                </a:schemeClr>
              </a:solidFill>
            </a:endParaRPr>
          </a:p>
        </p:txBody>
      </p:sp>
      <p:sp>
        <p:nvSpPr>
          <p:cNvPr id="2" name="Prostokąt 1"/>
          <p:cNvSpPr/>
          <p:nvPr/>
        </p:nvSpPr>
        <p:spPr>
          <a:xfrm>
            <a:off x="539552" y="1158999"/>
            <a:ext cx="8352928" cy="5078313"/>
          </a:xfrm>
          <a:prstGeom prst="rect">
            <a:avLst/>
          </a:prstGeom>
        </p:spPr>
        <p:txBody>
          <a:bodyPr wrap="square">
            <a:spAutoFit/>
          </a:bodyPr>
          <a:lstStyle/>
          <a:p>
            <a:pPr algn="just">
              <a:lnSpc>
                <a:spcPct val="150000"/>
              </a:lnSpc>
            </a:pPr>
            <a:r>
              <a:rPr lang="pl-PL" dirty="0" smtClean="0"/>
              <a:t>grupy </a:t>
            </a:r>
            <a:r>
              <a:rPr lang="pl-PL" dirty="0"/>
              <a:t>składające się z nie mniej niż trzech pełnoletnich osób, których aktywne działanie skierowane jest na pokonywanie chorób, problemów natury psychicznej albo socjalnej, które dotyczą ich bezpośrednio albo ich bliskich. Celem ich pracy jest zmiana osobistych warunków życia. Grupa jest środkiem prowadzącym do zniesienia izolacji zewnętrznej (społecznej, towarzyskiej) i wewnętrznej (osobistej, duchowej). </a:t>
            </a:r>
            <a:endParaRPr lang="pl-PL" dirty="0" smtClean="0"/>
          </a:p>
          <a:p>
            <a:pPr algn="just">
              <a:lnSpc>
                <a:spcPct val="150000"/>
              </a:lnSpc>
            </a:pPr>
            <a:r>
              <a:rPr lang="pl-PL" dirty="0" smtClean="0"/>
              <a:t>Cele </a:t>
            </a:r>
            <a:r>
              <a:rPr lang="pl-PL" dirty="0"/>
              <a:t>grupy samopomocowej skierowane są głównie na jej członków/ członkinie a nie na osoby z zewnątrz; jest to element odróżniający grupy samopomocowe od innych form zaangażowania obywatelskiego (obywatelskich grup nieformalnych realizujących inicjatywy oddolne). Grup samopomocowych nie prowadzą osoby udzielające na co dzień profesjonalnej pomocy. Czasem zdarza się jednak, że na spotkanie grupy zapraszani są eksperci w danej dziedzinie. </a:t>
            </a:r>
          </a:p>
        </p:txBody>
      </p:sp>
    </p:spTree>
    <p:extLst>
      <p:ext uri="{BB962C8B-B14F-4D97-AF65-F5344CB8AC3E}">
        <p14:creationId xmlns:p14="http://schemas.microsoft.com/office/powerpoint/2010/main" val="433132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757376" y="836712"/>
            <a:ext cx="5412059" cy="461665"/>
          </a:xfrm>
          <a:prstGeom prst="rect">
            <a:avLst/>
          </a:prstGeom>
        </p:spPr>
        <p:txBody>
          <a:bodyPr wrap="none">
            <a:spAutoFit/>
          </a:bodyPr>
          <a:lstStyle/>
          <a:p>
            <a:r>
              <a:rPr lang="pl-PL" sz="2400" b="1" dirty="0">
                <a:solidFill>
                  <a:schemeClr val="tx1">
                    <a:lumMod val="50000"/>
                    <a:lumOff val="50000"/>
                  </a:schemeClr>
                </a:solidFill>
              </a:rPr>
              <a:t>Grupa samopomocowa w działaniu:</a:t>
            </a:r>
            <a:endParaRPr lang="pl-PL" sz="2400" dirty="0">
              <a:solidFill>
                <a:schemeClr val="tx1">
                  <a:lumMod val="50000"/>
                  <a:lumOff val="50000"/>
                </a:schemeClr>
              </a:solidFill>
            </a:endParaRPr>
          </a:p>
        </p:txBody>
      </p:sp>
      <p:sp>
        <p:nvSpPr>
          <p:cNvPr id="12" name="pole tekstowe 11"/>
          <p:cNvSpPr txBox="1"/>
          <p:nvPr/>
        </p:nvSpPr>
        <p:spPr>
          <a:xfrm>
            <a:off x="827584" y="1772816"/>
            <a:ext cx="6696744" cy="3149580"/>
          </a:xfrm>
          <a:prstGeom prst="rect">
            <a:avLst/>
          </a:prstGeom>
          <a:noFill/>
        </p:spPr>
        <p:txBody>
          <a:bodyPr wrap="square" rtlCol="0">
            <a:spAutoFit/>
          </a:bodyPr>
          <a:lstStyle/>
          <a:p>
            <a:pPr marL="285750" indent="-285750">
              <a:lnSpc>
                <a:spcPct val="150000"/>
              </a:lnSpc>
              <a:spcAft>
                <a:spcPts val="1200"/>
              </a:spcAft>
              <a:buFont typeface="Arial" pitchFamily="34" charset="0"/>
              <a:buChar char="•"/>
            </a:pPr>
            <a:r>
              <a:rPr lang="pl-PL" dirty="0" smtClean="0"/>
              <a:t>siły </a:t>
            </a:r>
            <a:r>
              <a:rPr lang="pl-PL" dirty="0"/>
              <a:t>poszukuje w swoich członkach,</a:t>
            </a:r>
          </a:p>
          <a:p>
            <a:pPr marL="285750" indent="-285750">
              <a:lnSpc>
                <a:spcPct val="150000"/>
              </a:lnSpc>
              <a:spcAft>
                <a:spcPts val="1200"/>
              </a:spcAft>
              <a:buFont typeface="Arial" pitchFamily="34" charset="0"/>
              <a:buChar char="•"/>
            </a:pPr>
            <a:r>
              <a:rPr lang="pl-PL" dirty="0"/>
              <a:t>wszyscy członkowie mają równe prawa,</a:t>
            </a:r>
          </a:p>
          <a:p>
            <a:pPr marL="285750" lvl="0" indent="-285750">
              <a:lnSpc>
                <a:spcPct val="150000"/>
              </a:lnSpc>
              <a:spcAft>
                <a:spcPts val="1200"/>
              </a:spcAft>
              <a:buFont typeface="Arial" pitchFamily="34" charset="0"/>
              <a:buChar char="•"/>
            </a:pPr>
            <a:r>
              <a:rPr lang="pl-PL" dirty="0"/>
              <a:t>gwarantuje możliwości swobodnego wyrażania myśli i uczuć,</a:t>
            </a:r>
          </a:p>
          <a:p>
            <a:pPr marL="285750" lvl="0" indent="-285750">
              <a:lnSpc>
                <a:spcPct val="150000"/>
              </a:lnSpc>
              <a:spcAft>
                <a:spcPts val="1200"/>
              </a:spcAft>
              <a:buFont typeface="Arial" pitchFamily="34" charset="0"/>
              <a:buChar char="•"/>
            </a:pPr>
            <a:r>
              <a:rPr lang="pl-PL" dirty="0"/>
              <a:t>zapewnia styl zarządzania wybrany swobodnie przez uczestników</a:t>
            </a:r>
          </a:p>
          <a:p>
            <a:pPr>
              <a:lnSpc>
                <a:spcPct val="150000"/>
              </a:lnSpc>
              <a:spcAft>
                <a:spcPts val="1200"/>
              </a:spcAft>
            </a:pPr>
            <a:endParaRPr lang="pl-PL" dirty="0"/>
          </a:p>
        </p:txBody>
      </p:sp>
    </p:spTree>
    <p:extLst>
      <p:ext uri="{BB962C8B-B14F-4D97-AF65-F5344CB8AC3E}">
        <p14:creationId xmlns:p14="http://schemas.microsoft.com/office/powerpoint/2010/main" val="964479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757376" y="836712"/>
            <a:ext cx="2492990" cy="461665"/>
          </a:xfrm>
          <a:prstGeom prst="rect">
            <a:avLst/>
          </a:prstGeom>
        </p:spPr>
        <p:txBody>
          <a:bodyPr wrap="none">
            <a:spAutoFit/>
          </a:bodyPr>
          <a:lstStyle/>
          <a:p>
            <a:r>
              <a:rPr lang="pl-PL" sz="2400" b="1" dirty="0">
                <a:solidFill>
                  <a:schemeClr val="tx1">
                    <a:lumMod val="50000"/>
                    <a:lumOff val="50000"/>
                  </a:schemeClr>
                </a:solidFill>
              </a:rPr>
              <a:t>Grupa </a:t>
            </a:r>
            <a:r>
              <a:rPr lang="pl-PL" sz="2400" b="1" dirty="0" smtClean="0">
                <a:solidFill>
                  <a:schemeClr val="tx1">
                    <a:lumMod val="50000"/>
                    <a:lumOff val="50000"/>
                  </a:schemeClr>
                </a:solidFill>
              </a:rPr>
              <a:t>wsparcia</a:t>
            </a:r>
            <a:endParaRPr lang="pl-PL" sz="2400" dirty="0">
              <a:solidFill>
                <a:schemeClr val="tx1">
                  <a:lumMod val="50000"/>
                  <a:lumOff val="50000"/>
                </a:schemeClr>
              </a:solidFill>
            </a:endParaRPr>
          </a:p>
        </p:txBody>
      </p:sp>
      <p:sp>
        <p:nvSpPr>
          <p:cNvPr id="12" name="pole tekstowe 11"/>
          <p:cNvSpPr txBox="1"/>
          <p:nvPr/>
        </p:nvSpPr>
        <p:spPr>
          <a:xfrm>
            <a:off x="827584" y="1772816"/>
            <a:ext cx="7008606" cy="1338828"/>
          </a:xfrm>
          <a:prstGeom prst="rect">
            <a:avLst/>
          </a:prstGeom>
          <a:noFill/>
        </p:spPr>
        <p:txBody>
          <a:bodyPr wrap="square" rtlCol="0">
            <a:spAutoFit/>
          </a:bodyPr>
          <a:lstStyle/>
          <a:p>
            <a:pPr>
              <a:lnSpc>
                <a:spcPct val="150000"/>
              </a:lnSpc>
              <a:spcAft>
                <a:spcPts val="1200"/>
              </a:spcAft>
            </a:pPr>
            <a:r>
              <a:rPr lang="pl-PL" dirty="0" smtClean="0"/>
              <a:t>ostateczna </a:t>
            </a:r>
            <a:r>
              <a:rPr lang="pl-PL" dirty="0"/>
              <a:t>odpowiedzialności za zarządzanie grupą spoczywa nie na członkach grupy, lecz na wspierających grupę profesjonalistach, chociaż także członkowie grupy są za nie współodpowiedzialni.</a:t>
            </a:r>
          </a:p>
        </p:txBody>
      </p:sp>
    </p:spTree>
    <p:extLst>
      <p:ext uri="{BB962C8B-B14F-4D97-AF65-F5344CB8AC3E}">
        <p14:creationId xmlns:p14="http://schemas.microsoft.com/office/powerpoint/2010/main" val="99350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35294"/>
          <a:stretch/>
        </p:blipFill>
        <p:spPr bwMode="auto">
          <a:xfrm>
            <a:off x="217951" y="836713"/>
            <a:ext cx="8765506" cy="4032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2884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827584" y="1676400"/>
            <a:ext cx="7772400" cy="1462088"/>
          </a:xfrm>
        </p:spPr>
        <p:txBody>
          <a:bodyPr>
            <a:normAutofit fontScale="90000"/>
          </a:bodyPr>
          <a:lstStyle/>
          <a:p>
            <a:r>
              <a:rPr lang="pl-PL" dirty="0"/>
              <a:t>Grupy samopomocowe – definicja, historia i współczesność </a:t>
            </a:r>
            <a:endParaRPr lang="pl-PL" altLang="pl-PL" dirty="0"/>
          </a:p>
        </p:txBody>
      </p:sp>
      <p:grpSp>
        <p:nvGrpSpPr>
          <p:cNvPr id="6" name="Grupa 5"/>
          <p:cNvGrpSpPr/>
          <p:nvPr/>
        </p:nvGrpSpPr>
        <p:grpSpPr>
          <a:xfrm>
            <a:off x="3455" y="64551"/>
            <a:ext cx="9105049" cy="1132201"/>
            <a:chOff x="35495" y="29432"/>
            <a:chExt cx="9105049" cy="1132201"/>
          </a:xfrm>
        </p:grpSpPr>
        <p:pic>
          <p:nvPicPr>
            <p:cNvPr id="7"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00392" y="29432"/>
              <a:ext cx="1040152" cy="1132201"/>
            </a:xfrm>
            <a:prstGeom prst="rect">
              <a:avLst/>
            </a:prstGeom>
          </p:spPr>
        </p:pic>
        <p:pic>
          <p:nvPicPr>
            <p:cNvPr id="8" name="Obraz 7"/>
            <p:cNvPicPr>
              <a:picLocks noChangeAspect="1"/>
            </p:cNvPicPr>
            <p:nvPr userDrawn="1"/>
          </p:nvPicPr>
          <p:blipFill rotWithShape="1">
            <a:blip r:embed="rId4" cstate="print">
              <a:extLst>
                <a:ext uri="{28A0092B-C50C-407E-A947-70E740481C1C}">
                  <a14:useLocalDpi xmlns:a14="http://schemas.microsoft.com/office/drawing/2010/main" val="0"/>
                </a:ext>
              </a:extLst>
            </a:blip>
            <a:srcRect t="6508" b="8055"/>
            <a:stretch/>
          </p:blipFill>
          <p:spPr bwMode="auto">
            <a:xfrm>
              <a:off x="35495" y="44623"/>
              <a:ext cx="3329752" cy="1117009"/>
            </a:xfrm>
            <a:prstGeom prst="rect">
              <a:avLst/>
            </a:prstGeom>
            <a:ln>
              <a:noFill/>
            </a:ln>
            <a:extLst>
              <a:ext uri="{53640926-AAD7-44D8-BBD7-CCE9431645EC}">
                <a14:shadowObscured xmlns:a14="http://schemas.microsoft.com/office/drawing/2010/main"/>
              </a:ext>
            </a:extLst>
          </p:spPr>
        </p:pic>
      </p:grpSp>
      <p:sp>
        <p:nvSpPr>
          <p:cNvPr id="2" name="pole tekstowe 1"/>
          <p:cNvSpPr txBox="1"/>
          <p:nvPr/>
        </p:nvSpPr>
        <p:spPr>
          <a:xfrm>
            <a:off x="2555776" y="3212976"/>
            <a:ext cx="4292486" cy="646331"/>
          </a:xfrm>
          <a:prstGeom prst="rect">
            <a:avLst/>
          </a:prstGeom>
          <a:noFill/>
        </p:spPr>
        <p:txBody>
          <a:bodyPr wrap="square" rtlCol="0">
            <a:spAutoFit/>
          </a:bodyPr>
          <a:lstStyle/>
          <a:p>
            <a:r>
              <a:rPr lang="pl-PL" sz="3600" b="1" dirty="0" smtClean="0">
                <a:solidFill>
                  <a:srgbClr val="FF0000"/>
                </a:solidFill>
              </a:rPr>
              <a:t>Dziękuję za uwagę</a:t>
            </a:r>
            <a:endParaRPr lang="pl-PL" sz="3600" b="1" dirty="0">
              <a:solidFill>
                <a:srgbClr val="FF0000"/>
              </a:solidFill>
            </a:endParaRPr>
          </a:p>
        </p:txBody>
      </p:sp>
      <p:sp>
        <p:nvSpPr>
          <p:cNvPr id="10" name="Rectangle 5"/>
          <p:cNvSpPr>
            <a:spLocks noGrp="1" noChangeArrowheads="1"/>
          </p:cNvSpPr>
          <p:nvPr>
            <p:ph type="subTitle" idx="1"/>
          </p:nvPr>
        </p:nvSpPr>
        <p:spPr>
          <a:xfrm>
            <a:off x="611560" y="5013176"/>
            <a:ext cx="7976868" cy="1728192"/>
          </a:xfrm>
        </p:spPr>
        <p:txBody>
          <a:bodyPr>
            <a:normAutofit/>
          </a:bodyPr>
          <a:lstStyle/>
          <a:p>
            <a:r>
              <a:rPr lang="pl-PL" altLang="pl-PL" sz="2000" b="1" dirty="0" smtClean="0"/>
              <a:t>Rządowy Program na rzecz Aktywności Społecznej </a:t>
            </a:r>
            <a:br>
              <a:rPr lang="pl-PL" altLang="pl-PL" sz="2000" b="1" dirty="0" smtClean="0"/>
            </a:br>
            <a:r>
              <a:rPr lang="pl-PL" altLang="pl-PL" sz="2000" b="1" dirty="0" smtClean="0"/>
              <a:t>ASOS 2016</a:t>
            </a:r>
          </a:p>
          <a:p>
            <a:r>
              <a:rPr lang="pl-PL" altLang="pl-PL" sz="2000" dirty="0" smtClean="0"/>
              <a:t>Warsztat szkoleniowy dla liderów</a:t>
            </a:r>
          </a:p>
          <a:p>
            <a:r>
              <a:rPr lang="pl-PL" altLang="pl-PL" sz="1600" dirty="0" smtClean="0"/>
              <a:t>Konstancin Jeziorna, 9 września 2016</a:t>
            </a:r>
          </a:p>
          <a:p>
            <a:r>
              <a:rPr lang="pl-PL" altLang="pl-PL" sz="1600" dirty="0" smtClean="0"/>
              <a:t>Fundacja Praesterno</a:t>
            </a:r>
            <a:endParaRPr lang="pl-PL" altLang="pl-PL" sz="1600" dirty="0"/>
          </a:p>
        </p:txBody>
      </p:sp>
      <p:sp>
        <p:nvSpPr>
          <p:cNvPr id="3" name="pole tekstowe 2"/>
          <p:cNvSpPr txBox="1"/>
          <p:nvPr/>
        </p:nvSpPr>
        <p:spPr>
          <a:xfrm>
            <a:off x="1259632" y="4077072"/>
            <a:ext cx="6808719" cy="400110"/>
          </a:xfrm>
          <a:prstGeom prst="rect">
            <a:avLst/>
          </a:prstGeom>
          <a:noFill/>
        </p:spPr>
        <p:txBody>
          <a:bodyPr wrap="square" rtlCol="0">
            <a:spAutoFit/>
          </a:bodyPr>
          <a:lstStyle/>
          <a:p>
            <a:pPr algn="ctr"/>
            <a:r>
              <a:rPr lang="pl-PL" sz="2000" dirty="0" smtClean="0">
                <a:solidFill>
                  <a:srgbClr val="0070C0"/>
                </a:solidFill>
              </a:rPr>
              <a:t>jan.latkowski@praesterno.pl</a:t>
            </a:r>
            <a:endParaRPr lang="pl-PL" sz="2000" dirty="0">
              <a:solidFill>
                <a:srgbClr val="0070C0"/>
              </a:solidFill>
            </a:endParaRPr>
          </a:p>
        </p:txBody>
      </p:sp>
    </p:spTree>
    <p:extLst>
      <p:ext uri="{BB962C8B-B14F-4D97-AF65-F5344CB8AC3E}">
        <p14:creationId xmlns:p14="http://schemas.microsoft.com/office/powerpoint/2010/main" val="3461416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anim calcmode="lin" valueType="num">
                                      <p:cBhvr>
                                        <p:cTn id="10" dur="500" fill="hold"/>
                                        <p:tgtEl>
                                          <p:spTgt spid="2"/>
                                        </p:tgtEl>
                                        <p:attrNameLst>
                                          <p:attrName>ppt_x</p:attrName>
                                        </p:attrNameLst>
                                      </p:cBhvr>
                                      <p:tavLst>
                                        <p:tav tm="0">
                                          <p:val>
                                            <p:fltVal val="0.5"/>
                                          </p:val>
                                        </p:tav>
                                        <p:tav tm="100000">
                                          <p:val>
                                            <p:strVal val="#ppt_x"/>
                                          </p:val>
                                        </p:tav>
                                      </p:tavLst>
                                    </p:anim>
                                    <p:anim calcmode="lin" valueType="num">
                                      <p:cBhvr>
                                        <p:cTn id="11" dur="500" fill="hold"/>
                                        <p:tgtEl>
                                          <p:spTgt spid="2"/>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9"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1340768"/>
            <a:ext cx="6768752" cy="1384995"/>
          </a:xfrm>
          <a:prstGeom prst="rect">
            <a:avLst/>
          </a:prstGeom>
        </p:spPr>
        <p:txBody>
          <a:bodyPr wrap="square">
            <a:spAutoFit/>
          </a:bodyPr>
          <a:lstStyle/>
          <a:p>
            <a:pPr>
              <a:lnSpc>
                <a:spcPct val="150000"/>
              </a:lnSpc>
            </a:pPr>
            <a:r>
              <a:rPr lang="pl-PL" sz="2000" b="1" dirty="0" smtClean="0"/>
              <a:t>GRUPY OKSFORDZKIE</a:t>
            </a:r>
          </a:p>
          <a:p>
            <a:pPr>
              <a:lnSpc>
                <a:spcPct val="150000"/>
              </a:lnSpc>
            </a:pPr>
            <a:r>
              <a:rPr lang="en-US" b="1" dirty="0" smtClean="0"/>
              <a:t>William </a:t>
            </a:r>
            <a:r>
              <a:rPr lang="en-US" b="1" dirty="0"/>
              <a:t>Griffith Wilson </a:t>
            </a:r>
            <a:r>
              <a:rPr lang="pl-PL" b="1" dirty="0" smtClean="0"/>
              <a:t>–</a:t>
            </a:r>
            <a:r>
              <a:rPr lang="en-US" b="1" dirty="0" smtClean="0"/>
              <a:t> Bill W</a:t>
            </a:r>
            <a:r>
              <a:rPr lang="pl-PL" b="1" dirty="0" smtClean="0"/>
              <a:t>.</a:t>
            </a:r>
            <a:endParaRPr lang="pl-PL" b="1" dirty="0"/>
          </a:p>
          <a:p>
            <a:pPr>
              <a:lnSpc>
                <a:spcPct val="150000"/>
              </a:lnSpc>
            </a:pPr>
            <a:r>
              <a:rPr lang="en-US" b="1" dirty="0"/>
              <a:t>Robert Holbrook Smith </a:t>
            </a:r>
            <a:r>
              <a:rPr lang="en-US" b="1" dirty="0" smtClean="0"/>
              <a:t>– Dr</a:t>
            </a:r>
            <a:r>
              <a:rPr lang="en-US" b="1" dirty="0"/>
              <a:t>. </a:t>
            </a:r>
            <a:r>
              <a:rPr lang="en-US" b="1" dirty="0" smtClean="0"/>
              <a:t>Bob</a:t>
            </a:r>
            <a:endParaRPr lang="pl-PL" b="1" dirty="0"/>
          </a:p>
        </p:txBody>
      </p:sp>
      <p:pic>
        <p:nvPicPr>
          <p:cNvPr id="2050" name="Picture 2" descr="Dr. Bob and Bill W. thankyou for the work you did to help the worl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894282"/>
            <a:ext cx="3521968" cy="3962214"/>
          </a:xfrm>
          <a:prstGeom prst="rect">
            <a:avLst/>
          </a:prstGeom>
          <a:noFill/>
          <a:extLst>
            <a:ext uri="{909E8E84-426E-40DD-AFC4-6F175D3DCCD1}">
              <a14:hiddenFill xmlns:a14="http://schemas.microsoft.com/office/drawing/2010/main">
                <a:solidFill>
                  <a:srgbClr val="FFFFFF"/>
                </a:solidFill>
              </a14:hiddenFill>
            </a:ext>
          </a:extLst>
        </p:spPr>
      </p:pic>
      <p:sp>
        <p:nvSpPr>
          <p:cNvPr id="3" name="Prostokąt 2"/>
          <p:cNvSpPr/>
          <p:nvPr/>
        </p:nvSpPr>
        <p:spPr>
          <a:xfrm>
            <a:off x="395536" y="503992"/>
            <a:ext cx="2637069" cy="461665"/>
          </a:xfrm>
          <a:prstGeom prst="rect">
            <a:avLst/>
          </a:prstGeom>
        </p:spPr>
        <p:txBody>
          <a:bodyPr wrap="none">
            <a:spAutoFit/>
          </a:bodyPr>
          <a:lstStyle/>
          <a:p>
            <a:r>
              <a:rPr lang="en-US" sz="2400" b="1" dirty="0">
                <a:solidFill>
                  <a:schemeClr val="tx1">
                    <a:lumMod val="50000"/>
                    <a:lumOff val="50000"/>
                  </a:schemeClr>
                </a:solidFill>
              </a:rPr>
              <a:t>1935</a:t>
            </a:r>
            <a:r>
              <a:rPr lang="pl-PL" sz="2400" b="1" dirty="0">
                <a:solidFill>
                  <a:schemeClr val="tx1">
                    <a:lumMod val="50000"/>
                    <a:lumOff val="50000"/>
                  </a:schemeClr>
                </a:solidFill>
              </a:rPr>
              <a:t> – Grupy AA</a:t>
            </a:r>
          </a:p>
        </p:txBody>
      </p:sp>
    </p:spTree>
    <p:extLst>
      <p:ext uri="{BB962C8B-B14F-4D97-AF65-F5344CB8AC3E}">
        <p14:creationId xmlns:p14="http://schemas.microsoft.com/office/powerpoint/2010/main" val="186796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467544" y="836712"/>
            <a:ext cx="7632848" cy="648072"/>
          </a:xfrm>
          <a:prstGeom prst="rect">
            <a:avLst/>
          </a:prstGeom>
        </p:spPr>
        <p:txBody>
          <a:bodyPr wrap="square">
            <a:noAutofit/>
          </a:bodyPr>
          <a:lstStyle/>
          <a:p>
            <a:r>
              <a:rPr lang="pl-PL" dirty="0"/>
              <a:t>Na dzień 1 stycznia 2013 roku Główne Biuro Służb </a:t>
            </a:r>
            <a:r>
              <a:rPr lang="pl-PL" dirty="0" smtClean="0"/>
              <a:t>AA* </a:t>
            </a:r>
            <a:r>
              <a:rPr lang="pl-PL" dirty="0"/>
              <a:t>oszacowało, że </a:t>
            </a:r>
            <a:endParaRPr lang="pl-PL" dirty="0" smtClean="0"/>
          </a:p>
          <a:p>
            <a:r>
              <a:rPr lang="pl-PL" dirty="0" smtClean="0"/>
              <a:t> </a:t>
            </a:r>
            <a:endParaRPr lang="pl-PL" dirty="0"/>
          </a:p>
        </p:txBody>
      </p:sp>
      <p:sp>
        <p:nvSpPr>
          <p:cNvPr id="4" name="Prostokąt 3"/>
          <p:cNvSpPr/>
          <p:nvPr/>
        </p:nvSpPr>
        <p:spPr>
          <a:xfrm>
            <a:off x="465858" y="3369766"/>
            <a:ext cx="8064896" cy="923330"/>
          </a:xfrm>
          <a:prstGeom prst="rect">
            <a:avLst/>
          </a:prstGeom>
        </p:spPr>
        <p:txBody>
          <a:bodyPr wrap="square">
            <a:spAutoFit/>
          </a:bodyPr>
          <a:lstStyle/>
          <a:p>
            <a:pPr marL="285750" indent="-285750">
              <a:lnSpc>
                <a:spcPct val="150000"/>
              </a:lnSpc>
              <a:buFont typeface="Arial" pitchFamily="34" charset="0"/>
              <a:buChar char="•"/>
            </a:pPr>
            <a:r>
              <a:rPr lang="pl-PL" dirty="0" smtClean="0"/>
              <a:t>grupy </a:t>
            </a:r>
            <a:r>
              <a:rPr lang="pl-PL" b="1" dirty="0" smtClean="0"/>
              <a:t>DDA</a:t>
            </a:r>
            <a:r>
              <a:rPr lang="pl-PL" dirty="0" smtClean="0"/>
              <a:t>  - dorosłych </a:t>
            </a:r>
            <a:r>
              <a:rPr lang="pl-PL" dirty="0"/>
              <a:t>dzieci </a:t>
            </a:r>
            <a:r>
              <a:rPr lang="pl-PL" dirty="0" smtClean="0"/>
              <a:t>alkoholików</a:t>
            </a:r>
          </a:p>
          <a:p>
            <a:pPr marL="285750" indent="-285750">
              <a:lnSpc>
                <a:spcPct val="150000"/>
              </a:lnSpc>
              <a:buFont typeface="Arial" pitchFamily="34" charset="0"/>
              <a:buChar char="•"/>
            </a:pPr>
            <a:r>
              <a:rPr lang="pl-PL" dirty="0"/>
              <a:t>grupy </a:t>
            </a:r>
            <a:r>
              <a:rPr lang="pl-PL" b="1" dirty="0" err="1" smtClean="0"/>
              <a:t>Alanon</a:t>
            </a:r>
            <a:r>
              <a:rPr lang="pl-PL" dirty="0" smtClean="0"/>
              <a:t> - współmałżonków alkoholików</a:t>
            </a:r>
            <a:endParaRPr lang="pl-PL" dirty="0"/>
          </a:p>
        </p:txBody>
      </p:sp>
      <p:sp>
        <p:nvSpPr>
          <p:cNvPr id="5" name="Prostokąt 4"/>
          <p:cNvSpPr/>
          <p:nvPr/>
        </p:nvSpPr>
        <p:spPr>
          <a:xfrm>
            <a:off x="497466" y="1405225"/>
            <a:ext cx="8064896" cy="1015663"/>
          </a:xfrm>
          <a:prstGeom prst="rect">
            <a:avLst/>
          </a:prstGeom>
        </p:spPr>
        <p:txBody>
          <a:bodyPr wrap="square">
            <a:spAutoFit/>
          </a:bodyPr>
          <a:lstStyle/>
          <a:p>
            <a:r>
              <a:rPr lang="pl-PL" sz="2400" dirty="0"/>
              <a:t>w co najmniej</a:t>
            </a:r>
            <a:r>
              <a:rPr lang="pl-PL" sz="2400" b="1" dirty="0"/>
              <a:t> </a:t>
            </a:r>
            <a:r>
              <a:rPr lang="pl-PL" sz="2400" b="1" dirty="0">
                <a:solidFill>
                  <a:schemeClr val="tx1">
                    <a:lumMod val="50000"/>
                    <a:lumOff val="50000"/>
                  </a:schemeClr>
                </a:solidFill>
              </a:rPr>
              <a:t>170</a:t>
            </a:r>
            <a:r>
              <a:rPr lang="pl-PL" sz="2400" dirty="0">
                <a:solidFill>
                  <a:schemeClr val="tx1">
                    <a:lumMod val="50000"/>
                    <a:lumOff val="50000"/>
                  </a:schemeClr>
                </a:solidFill>
              </a:rPr>
              <a:t> </a:t>
            </a:r>
            <a:r>
              <a:rPr lang="pl-PL" sz="2400" dirty="0"/>
              <a:t>krajach w </a:t>
            </a:r>
            <a:r>
              <a:rPr lang="pl-PL" sz="2400" b="1" dirty="0">
                <a:solidFill>
                  <a:schemeClr val="tx1">
                    <a:lumMod val="50000"/>
                    <a:lumOff val="50000"/>
                  </a:schemeClr>
                </a:solidFill>
              </a:rPr>
              <a:t>114 </a:t>
            </a:r>
            <a:r>
              <a:rPr lang="pl-PL" sz="2400" b="1" dirty="0" smtClean="0">
                <a:solidFill>
                  <a:schemeClr val="tx1">
                    <a:lumMod val="50000"/>
                    <a:lumOff val="50000"/>
                  </a:schemeClr>
                </a:solidFill>
              </a:rPr>
              <a:t>642</a:t>
            </a:r>
            <a:r>
              <a:rPr lang="pl-PL" sz="2400" dirty="0" smtClean="0"/>
              <a:t> grupach </a:t>
            </a:r>
          </a:p>
          <a:p>
            <a:pPr>
              <a:lnSpc>
                <a:spcPct val="150000"/>
              </a:lnSpc>
            </a:pPr>
            <a:r>
              <a:rPr lang="pl-PL" sz="2400" dirty="0" smtClean="0"/>
              <a:t>spotyka </a:t>
            </a:r>
            <a:r>
              <a:rPr lang="pl-PL" sz="2400" dirty="0"/>
              <a:t>się </a:t>
            </a:r>
            <a:r>
              <a:rPr lang="pl-PL" sz="2400" b="1" dirty="0">
                <a:solidFill>
                  <a:schemeClr val="tx1">
                    <a:lumMod val="50000"/>
                    <a:lumOff val="50000"/>
                  </a:schemeClr>
                </a:solidFill>
              </a:rPr>
              <a:t>2 131 549</a:t>
            </a:r>
            <a:r>
              <a:rPr lang="pl-PL" sz="2400" dirty="0"/>
              <a:t> członków.</a:t>
            </a:r>
          </a:p>
        </p:txBody>
      </p:sp>
      <p:sp>
        <p:nvSpPr>
          <p:cNvPr id="6" name="Prostokąt 5"/>
          <p:cNvSpPr/>
          <p:nvPr/>
        </p:nvSpPr>
        <p:spPr>
          <a:xfrm>
            <a:off x="773832" y="2658398"/>
            <a:ext cx="5958408" cy="338554"/>
          </a:xfrm>
          <a:prstGeom prst="rect">
            <a:avLst/>
          </a:prstGeom>
        </p:spPr>
        <p:txBody>
          <a:bodyPr wrap="square">
            <a:spAutoFit/>
          </a:bodyPr>
          <a:lstStyle/>
          <a:p>
            <a:r>
              <a:rPr lang="pl-PL" sz="1600" i="1" dirty="0" smtClean="0"/>
              <a:t>* w </a:t>
            </a:r>
            <a:r>
              <a:rPr lang="pl-PL" sz="1600" i="1" dirty="0"/>
              <a:t>polskim AA używa się nazwy Biuro Usług </a:t>
            </a:r>
            <a:r>
              <a:rPr lang="pl-PL" sz="1600" i="1" dirty="0" smtClean="0"/>
              <a:t>Ogólnych</a:t>
            </a:r>
            <a:endParaRPr lang="pl-PL" sz="1600" i="1" dirty="0"/>
          </a:p>
        </p:txBody>
      </p:sp>
    </p:spTree>
    <p:extLst>
      <p:ext uri="{BB962C8B-B14F-4D97-AF65-F5344CB8AC3E}">
        <p14:creationId xmlns:p14="http://schemas.microsoft.com/office/powerpoint/2010/main" val="1203037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1484784"/>
            <a:ext cx="8208912" cy="4139595"/>
          </a:xfrm>
          <a:prstGeom prst="rect">
            <a:avLst/>
          </a:prstGeom>
        </p:spPr>
        <p:txBody>
          <a:bodyPr wrap="square">
            <a:spAutoFit/>
          </a:bodyPr>
          <a:lstStyle/>
          <a:p>
            <a:pPr>
              <a:lnSpc>
                <a:spcPct val="150000"/>
              </a:lnSpc>
              <a:spcAft>
                <a:spcPts val="600"/>
              </a:spcAft>
            </a:pPr>
            <a:r>
              <a:rPr lang="pl-PL" i="1" dirty="0"/>
              <a:t>Anonimowi Alkoholicy są wspólnotą mężczyzn i kobiet, którzy dzielą się nawzajem doświadczeniem, siłą i nadzieją, aby rozwiązywać swój wspólny problem i pomagać innym w wyzdrowieniu z alkoholizmu</a:t>
            </a:r>
            <a:r>
              <a:rPr lang="pl-PL" i="1" dirty="0" smtClean="0"/>
              <a:t>.</a:t>
            </a:r>
          </a:p>
          <a:p>
            <a:pPr>
              <a:lnSpc>
                <a:spcPct val="150000"/>
              </a:lnSpc>
              <a:spcAft>
                <a:spcPts val="600"/>
              </a:spcAft>
            </a:pPr>
            <a:r>
              <a:rPr lang="pl-PL" i="1" dirty="0"/>
              <a:t/>
            </a:r>
            <a:br>
              <a:rPr lang="pl-PL" i="1" dirty="0"/>
            </a:br>
            <a:r>
              <a:rPr lang="pl-PL" i="1" dirty="0" smtClean="0"/>
              <a:t>Jedynym </a:t>
            </a:r>
            <a:r>
              <a:rPr lang="pl-PL" i="1" dirty="0"/>
              <a:t>warunkiem uczestnictwa we wspólnocie jest chęć zaprzestania picia. </a:t>
            </a:r>
            <a:endParaRPr lang="pl-PL" i="1" dirty="0" smtClean="0"/>
          </a:p>
          <a:p>
            <a:pPr>
              <a:lnSpc>
                <a:spcPct val="150000"/>
              </a:lnSpc>
              <a:spcAft>
                <a:spcPts val="600"/>
              </a:spcAft>
            </a:pPr>
            <a:endParaRPr lang="pl-PL" i="1" dirty="0" smtClean="0"/>
          </a:p>
          <a:p>
            <a:pPr>
              <a:lnSpc>
                <a:spcPct val="150000"/>
              </a:lnSpc>
              <a:spcAft>
                <a:spcPts val="600"/>
              </a:spcAft>
            </a:pPr>
            <a:r>
              <a:rPr lang="pl-PL" i="1" dirty="0" smtClean="0"/>
              <a:t>Nie </a:t>
            </a:r>
            <a:r>
              <a:rPr lang="pl-PL" i="1" dirty="0"/>
              <a:t>ma w AA żadnych składek ani opłat, jesteśmy samowystarczalni poprzez własne dobrowolne datki</a:t>
            </a:r>
            <a:r>
              <a:rPr lang="pl-PL" i="1" dirty="0" smtClean="0"/>
              <a:t>.</a:t>
            </a:r>
          </a:p>
          <a:p>
            <a:pPr>
              <a:lnSpc>
                <a:spcPct val="150000"/>
              </a:lnSpc>
              <a:spcAft>
                <a:spcPts val="600"/>
              </a:spcAft>
            </a:pPr>
            <a:endParaRPr lang="pl-PL" i="1" dirty="0" smtClean="0"/>
          </a:p>
        </p:txBody>
      </p:sp>
      <p:sp>
        <p:nvSpPr>
          <p:cNvPr id="4" name="Prostokąt 3"/>
          <p:cNvSpPr/>
          <p:nvPr/>
        </p:nvSpPr>
        <p:spPr>
          <a:xfrm>
            <a:off x="504208" y="439439"/>
            <a:ext cx="8316264" cy="764761"/>
          </a:xfrm>
          <a:prstGeom prst="rect">
            <a:avLst/>
          </a:prstGeom>
        </p:spPr>
        <p:txBody>
          <a:bodyPr wrap="square">
            <a:spAutoFit/>
          </a:bodyPr>
          <a:lstStyle/>
          <a:p>
            <a:pPr>
              <a:lnSpc>
                <a:spcPct val="114000"/>
              </a:lnSpc>
              <a:spcAft>
                <a:spcPts val="600"/>
              </a:spcAft>
            </a:pPr>
            <a:r>
              <a:rPr lang="pl-PL" sz="2000" b="1" dirty="0">
                <a:solidFill>
                  <a:schemeClr val="tx1">
                    <a:lumMod val="50000"/>
                    <a:lumOff val="50000"/>
                  </a:schemeClr>
                </a:solidFill>
              </a:rPr>
              <a:t>Tekst „Preambuły” </a:t>
            </a:r>
            <a:r>
              <a:rPr lang="pl-PL" sz="2000" b="1" dirty="0" smtClean="0">
                <a:solidFill>
                  <a:schemeClr val="tx1">
                    <a:lumMod val="50000"/>
                    <a:lumOff val="50000"/>
                  </a:schemeClr>
                </a:solidFill>
              </a:rPr>
              <a:t> - odczytywany zwykle </a:t>
            </a:r>
            <a:r>
              <a:rPr lang="pl-PL" sz="2000" b="1" dirty="0">
                <a:solidFill>
                  <a:schemeClr val="tx1">
                    <a:lumMod val="50000"/>
                    <a:lumOff val="50000"/>
                  </a:schemeClr>
                </a:solidFill>
              </a:rPr>
              <a:t>na początku spotkania Anonimowych Alkoholików (mitingu AA)</a:t>
            </a:r>
          </a:p>
        </p:txBody>
      </p:sp>
    </p:spTree>
    <p:extLst>
      <p:ext uri="{BB962C8B-B14F-4D97-AF65-F5344CB8AC3E}">
        <p14:creationId xmlns:p14="http://schemas.microsoft.com/office/powerpoint/2010/main" val="301229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55576" y="1844824"/>
            <a:ext cx="7879598" cy="2739211"/>
          </a:xfrm>
          <a:prstGeom prst="rect">
            <a:avLst/>
          </a:prstGeom>
        </p:spPr>
        <p:txBody>
          <a:bodyPr wrap="square">
            <a:spAutoFit/>
          </a:bodyPr>
          <a:lstStyle/>
          <a:p>
            <a:pPr>
              <a:lnSpc>
                <a:spcPct val="150000"/>
              </a:lnSpc>
              <a:spcAft>
                <a:spcPts val="600"/>
              </a:spcAft>
            </a:pPr>
            <a:r>
              <a:rPr lang="pl-PL" i="1" dirty="0"/>
              <a:t>Wspólnota AA nie jest związana z żadną sektą, wyznaniem, działalnością polityczną, organizacją lub instytucją, nie angażuje się w żadne publiczne polemiki, nie popiera ani nie zwalcza żadnych poglądów</a:t>
            </a:r>
            <a:r>
              <a:rPr lang="pl-PL" i="1" dirty="0" smtClean="0"/>
              <a:t>.</a:t>
            </a:r>
          </a:p>
          <a:p>
            <a:pPr>
              <a:lnSpc>
                <a:spcPct val="150000"/>
              </a:lnSpc>
              <a:spcAft>
                <a:spcPts val="600"/>
              </a:spcAft>
            </a:pPr>
            <a:endParaRPr lang="pl-PL" i="1" dirty="0"/>
          </a:p>
          <a:p>
            <a:pPr>
              <a:lnSpc>
                <a:spcPct val="150000"/>
              </a:lnSpc>
              <a:spcAft>
                <a:spcPts val="600"/>
              </a:spcAft>
            </a:pPr>
            <a:r>
              <a:rPr lang="pl-PL" i="1" dirty="0"/>
              <a:t>Naszym podstawowym celem jest trwać w trzeźwości i pomagać innym alkoholikom w jej </a:t>
            </a:r>
            <a:r>
              <a:rPr lang="pl-PL" i="1" dirty="0" smtClean="0"/>
              <a:t>osiągnięciu.</a:t>
            </a:r>
            <a:endParaRPr lang="pl-PL" i="1" dirty="0"/>
          </a:p>
        </p:txBody>
      </p:sp>
      <p:sp>
        <p:nvSpPr>
          <p:cNvPr id="3" name="Prostokąt 2"/>
          <p:cNvSpPr/>
          <p:nvPr/>
        </p:nvSpPr>
        <p:spPr>
          <a:xfrm>
            <a:off x="504208" y="439439"/>
            <a:ext cx="8316264" cy="794064"/>
          </a:xfrm>
          <a:prstGeom prst="rect">
            <a:avLst/>
          </a:prstGeom>
        </p:spPr>
        <p:txBody>
          <a:bodyPr wrap="square">
            <a:spAutoFit/>
          </a:bodyPr>
          <a:lstStyle/>
          <a:p>
            <a:pPr>
              <a:lnSpc>
                <a:spcPct val="114000"/>
              </a:lnSpc>
              <a:spcAft>
                <a:spcPts val="600"/>
              </a:spcAft>
            </a:pPr>
            <a:r>
              <a:rPr lang="pl-PL" sz="2000" dirty="0" smtClean="0">
                <a:solidFill>
                  <a:schemeClr val="tx1">
                    <a:lumMod val="50000"/>
                    <a:lumOff val="50000"/>
                  </a:schemeClr>
                </a:solidFill>
              </a:rPr>
              <a:t>cd.</a:t>
            </a:r>
            <a:r>
              <a:rPr lang="pl-PL" sz="2000" b="1" dirty="0" smtClean="0">
                <a:solidFill>
                  <a:schemeClr val="tx1">
                    <a:lumMod val="50000"/>
                    <a:lumOff val="50000"/>
                  </a:schemeClr>
                </a:solidFill>
              </a:rPr>
              <a:t> Tekst </a:t>
            </a:r>
            <a:r>
              <a:rPr lang="pl-PL" sz="2000" b="1" dirty="0">
                <a:solidFill>
                  <a:schemeClr val="tx1">
                    <a:lumMod val="50000"/>
                    <a:lumOff val="50000"/>
                  </a:schemeClr>
                </a:solidFill>
              </a:rPr>
              <a:t>„Preambuły” </a:t>
            </a:r>
            <a:r>
              <a:rPr lang="pl-PL" sz="2000" b="1" dirty="0" smtClean="0">
                <a:solidFill>
                  <a:schemeClr val="tx1">
                    <a:lumMod val="50000"/>
                    <a:lumOff val="50000"/>
                  </a:schemeClr>
                </a:solidFill>
              </a:rPr>
              <a:t> - odczytywany zwykle </a:t>
            </a:r>
            <a:r>
              <a:rPr lang="pl-PL" sz="2000" b="1" dirty="0">
                <a:solidFill>
                  <a:schemeClr val="tx1">
                    <a:lumMod val="50000"/>
                    <a:lumOff val="50000"/>
                  </a:schemeClr>
                </a:solidFill>
              </a:rPr>
              <a:t>na początku spotkania Anonimowych Alkoholików (mitingu AA)</a:t>
            </a:r>
          </a:p>
        </p:txBody>
      </p:sp>
    </p:spTree>
    <p:extLst>
      <p:ext uri="{BB962C8B-B14F-4D97-AF65-F5344CB8AC3E}">
        <p14:creationId xmlns:p14="http://schemas.microsoft.com/office/powerpoint/2010/main" val="1861096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Wykres 3"/>
          <p:cNvGraphicFramePr>
            <a:graphicFrameLocks noGrp="1"/>
          </p:cNvGraphicFramePr>
          <p:nvPr>
            <p:extLst>
              <p:ext uri="{D42A27DB-BD31-4B8C-83A1-F6EECF244321}">
                <p14:modId xmlns:p14="http://schemas.microsoft.com/office/powerpoint/2010/main" val="2651813087"/>
              </p:ext>
            </p:extLst>
          </p:nvPr>
        </p:nvGraphicFramePr>
        <p:xfrm>
          <a:off x="0" y="17715"/>
          <a:ext cx="9143999" cy="3267269"/>
        </p:xfrm>
        <a:graphic>
          <a:graphicData uri="http://schemas.openxmlformats.org/drawingml/2006/chart">
            <c:chart xmlns:c="http://schemas.openxmlformats.org/drawingml/2006/chart" xmlns:r="http://schemas.openxmlformats.org/officeDocument/2006/relationships" r:id="rId2"/>
          </a:graphicData>
        </a:graphic>
      </p:graphicFrame>
      <p:sp>
        <p:nvSpPr>
          <p:cNvPr id="2" name="Prostokąt 1"/>
          <p:cNvSpPr/>
          <p:nvPr/>
        </p:nvSpPr>
        <p:spPr>
          <a:xfrm>
            <a:off x="567521" y="591071"/>
            <a:ext cx="4940583" cy="461665"/>
          </a:xfrm>
          <a:prstGeom prst="rect">
            <a:avLst/>
          </a:prstGeom>
        </p:spPr>
        <p:txBody>
          <a:bodyPr wrap="none">
            <a:spAutoFit/>
          </a:bodyPr>
          <a:lstStyle/>
          <a:p>
            <a:r>
              <a:rPr lang="pl-PL" sz="2400" b="1" dirty="0">
                <a:solidFill>
                  <a:schemeClr val="tx1">
                    <a:lumMod val="50000"/>
                    <a:lumOff val="50000"/>
                  </a:schemeClr>
                </a:solidFill>
              </a:rPr>
              <a:t>Jakich działań nie podejmuje AA</a:t>
            </a:r>
            <a:endParaRPr lang="pl-PL" sz="2400" dirty="0">
              <a:solidFill>
                <a:schemeClr val="tx1">
                  <a:lumMod val="50000"/>
                  <a:lumOff val="50000"/>
                </a:schemeClr>
              </a:solidFill>
            </a:endParaRPr>
          </a:p>
        </p:txBody>
      </p:sp>
      <p:sp>
        <p:nvSpPr>
          <p:cNvPr id="3" name="Prostokąt 2"/>
          <p:cNvSpPr/>
          <p:nvPr/>
        </p:nvSpPr>
        <p:spPr>
          <a:xfrm>
            <a:off x="567521" y="1412776"/>
            <a:ext cx="7964919" cy="2308324"/>
          </a:xfrm>
          <a:prstGeom prst="rect">
            <a:avLst/>
          </a:prstGeom>
        </p:spPr>
        <p:txBody>
          <a:bodyPr wrap="square">
            <a:spAutoFit/>
          </a:bodyPr>
          <a:lstStyle/>
          <a:p>
            <a:pPr marL="285750" lvl="0" indent="-285750">
              <a:lnSpc>
                <a:spcPct val="200000"/>
              </a:lnSpc>
              <a:buClr>
                <a:schemeClr val="tx1">
                  <a:lumMod val="65000"/>
                  <a:lumOff val="35000"/>
                </a:schemeClr>
              </a:buClr>
              <a:buFont typeface="Arial" pitchFamily="34" charset="0"/>
              <a:buChar char="•"/>
            </a:pPr>
            <a:r>
              <a:rPr lang="pl-PL" b="1" dirty="0"/>
              <a:t>nie rejestrują uczestników;</a:t>
            </a:r>
          </a:p>
          <a:p>
            <a:pPr marL="285750" lvl="0" indent="-285750">
              <a:lnSpc>
                <a:spcPct val="200000"/>
              </a:lnSpc>
              <a:buClr>
                <a:schemeClr val="tx1">
                  <a:lumMod val="65000"/>
                  <a:lumOff val="35000"/>
                </a:schemeClr>
              </a:buClr>
              <a:buFont typeface="Arial" pitchFamily="34" charset="0"/>
              <a:buChar char="•"/>
            </a:pPr>
            <a:r>
              <a:rPr lang="pl-PL" b="1" dirty="0"/>
              <a:t>nie angażują się w badania, ani ich nie finansują;</a:t>
            </a:r>
          </a:p>
          <a:p>
            <a:pPr marL="285750" lvl="0" indent="-285750">
              <a:lnSpc>
                <a:spcPct val="200000"/>
              </a:lnSpc>
              <a:buClr>
                <a:schemeClr val="tx1">
                  <a:lumMod val="65000"/>
                  <a:lumOff val="35000"/>
                </a:schemeClr>
              </a:buClr>
              <a:buFont typeface="Arial" pitchFamily="34" charset="0"/>
              <a:buChar char="•"/>
            </a:pPr>
            <a:r>
              <a:rPr lang="pl-PL" b="1" dirty="0"/>
              <a:t>nie włączają się do jakichkolwiek komisji czy agend społecznych;</a:t>
            </a:r>
          </a:p>
          <a:p>
            <a:pPr marL="285750" lvl="0" indent="-285750">
              <a:lnSpc>
                <a:spcPct val="200000"/>
              </a:lnSpc>
              <a:buClr>
                <a:schemeClr val="tx1">
                  <a:lumMod val="65000"/>
                  <a:lumOff val="35000"/>
                </a:schemeClr>
              </a:buClr>
              <a:buFont typeface="Arial" pitchFamily="34" charset="0"/>
              <a:buChar char="•"/>
            </a:pPr>
            <a:r>
              <a:rPr lang="pl-PL" b="1" dirty="0"/>
              <a:t>nie śledzą ani nie kontrolują swoich uczestników</a:t>
            </a:r>
            <a:r>
              <a:rPr lang="pl-PL" b="1" dirty="0" smtClean="0"/>
              <a:t>;</a:t>
            </a:r>
            <a:endParaRPr lang="pl-PL" b="1" dirty="0"/>
          </a:p>
        </p:txBody>
      </p:sp>
    </p:spTree>
    <p:extLst>
      <p:ext uri="{BB962C8B-B14F-4D97-AF65-F5344CB8AC3E}">
        <p14:creationId xmlns:p14="http://schemas.microsoft.com/office/powerpoint/2010/main" val="297742919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Wykres 3"/>
          <p:cNvGraphicFramePr>
            <a:graphicFrameLocks noGrp="1"/>
          </p:cNvGraphicFramePr>
          <p:nvPr>
            <p:extLst>
              <p:ext uri="{D42A27DB-BD31-4B8C-83A1-F6EECF244321}">
                <p14:modId xmlns:p14="http://schemas.microsoft.com/office/powerpoint/2010/main" val="3544056022"/>
              </p:ext>
            </p:extLst>
          </p:nvPr>
        </p:nvGraphicFramePr>
        <p:xfrm>
          <a:off x="0" y="17715"/>
          <a:ext cx="9143999" cy="3267269"/>
        </p:xfrm>
        <a:graphic>
          <a:graphicData uri="http://schemas.openxmlformats.org/drawingml/2006/chart">
            <c:chart xmlns:c="http://schemas.openxmlformats.org/drawingml/2006/chart" xmlns:r="http://schemas.openxmlformats.org/officeDocument/2006/relationships" r:id="rId2"/>
          </a:graphicData>
        </a:graphic>
      </p:graphicFrame>
      <p:sp>
        <p:nvSpPr>
          <p:cNvPr id="2" name="Prostokąt 1"/>
          <p:cNvSpPr/>
          <p:nvPr/>
        </p:nvSpPr>
        <p:spPr>
          <a:xfrm>
            <a:off x="567521" y="591071"/>
            <a:ext cx="5726055" cy="461665"/>
          </a:xfrm>
          <a:prstGeom prst="rect">
            <a:avLst/>
          </a:prstGeom>
        </p:spPr>
        <p:txBody>
          <a:bodyPr wrap="none">
            <a:spAutoFit/>
          </a:bodyPr>
          <a:lstStyle/>
          <a:p>
            <a:r>
              <a:rPr lang="pl-PL" sz="2400" dirty="0" smtClean="0">
                <a:solidFill>
                  <a:schemeClr val="tx1">
                    <a:lumMod val="50000"/>
                    <a:lumOff val="50000"/>
                  </a:schemeClr>
                </a:solidFill>
              </a:rPr>
              <a:t>cd.1</a:t>
            </a:r>
            <a:r>
              <a:rPr lang="pl-PL" sz="2400" b="1" dirty="0" smtClean="0">
                <a:solidFill>
                  <a:schemeClr val="tx1">
                    <a:lumMod val="50000"/>
                    <a:lumOff val="50000"/>
                  </a:schemeClr>
                </a:solidFill>
              </a:rPr>
              <a:t>  Jakich </a:t>
            </a:r>
            <a:r>
              <a:rPr lang="pl-PL" sz="2400" b="1" dirty="0">
                <a:solidFill>
                  <a:schemeClr val="tx1">
                    <a:lumMod val="50000"/>
                    <a:lumOff val="50000"/>
                  </a:schemeClr>
                </a:solidFill>
              </a:rPr>
              <a:t>działań nie podejmuje AA</a:t>
            </a:r>
            <a:endParaRPr lang="pl-PL" sz="2400" dirty="0">
              <a:solidFill>
                <a:schemeClr val="tx1">
                  <a:lumMod val="50000"/>
                  <a:lumOff val="50000"/>
                </a:schemeClr>
              </a:solidFill>
            </a:endParaRPr>
          </a:p>
        </p:txBody>
      </p:sp>
      <p:sp>
        <p:nvSpPr>
          <p:cNvPr id="3" name="Prostokąt 2"/>
          <p:cNvSpPr/>
          <p:nvPr/>
        </p:nvSpPr>
        <p:spPr>
          <a:xfrm>
            <a:off x="567521" y="1412776"/>
            <a:ext cx="7964919" cy="2426305"/>
          </a:xfrm>
          <a:prstGeom prst="rect">
            <a:avLst/>
          </a:prstGeom>
        </p:spPr>
        <p:txBody>
          <a:bodyPr wrap="square">
            <a:spAutoFit/>
          </a:bodyPr>
          <a:lstStyle/>
          <a:p>
            <a:pPr marL="285750" lvl="0" indent="-285750">
              <a:lnSpc>
                <a:spcPct val="150000"/>
              </a:lnSpc>
              <a:spcAft>
                <a:spcPts val="1200"/>
              </a:spcAft>
              <a:buClr>
                <a:schemeClr val="tx1">
                  <a:lumMod val="65000"/>
                  <a:lumOff val="35000"/>
                </a:schemeClr>
              </a:buClr>
              <a:buFont typeface="Arial" pitchFamily="34" charset="0"/>
              <a:buChar char="•"/>
            </a:pPr>
            <a:r>
              <a:rPr lang="pl-PL" b="1" dirty="0" smtClean="0"/>
              <a:t>nie </a:t>
            </a:r>
            <a:r>
              <a:rPr lang="pl-PL" b="1" dirty="0"/>
              <a:t>stawiają diagnoz lekarskich i nie udzielają porad psychiatrycznych;</a:t>
            </a:r>
          </a:p>
          <a:p>
            <a:pPr marL="285750" lvl="0" indent="-285750">
              <a:lnSpc>
                <a:spcPct val="150000"/>
              </a:lnSpc>
              <a:spcAft>
                <a:spcPts val="1200"/>
              </a:spcAft>
              <a:buClr>
                <a:schemeClr val="tx1">
                  <a:lumMod val="65000"/>
                  <a:lumOff val="35000"/>
                </a:schemeClr>
              </a:buClr>
              <a:buFont typeface="Arial" pitchFamily="34" charset="0"/>
              <a:buChar char="•"/>
            </a:pPr>
            <a:r>
              <a:rPr lang="pl-PL" b="1" dirty="0"/>
              <a:t>nie dają leków i nie zapewniają zwolnień lekarskich, usług pielęgniarskich, sanatoryjnych, zatrudnienia;</a:t>
            </a:r>
          </a:p>
          <a:p>
            <a:pPr marL="285750" lvl="0" indent="-285750">
              <a:lnSpc>
                <a:spcPct val="150000"/>
              </a:lnSpc>
              <a:spcAft>
                <a:spcPts val="1200"/>
              </a:spcAft>
              <a:buClr>
                <a:schemeClr val="tx1">
                  <a:lumMod val="65000"/>
                  <a:lumOff val="35000"/>
                </a:schemeClr>
              </a:buClr>
              <a:buFont typeface="Arial" pitchFamily="34" charset="0"/>
              <a:buChar char="•"/>
            </a:pPr>
            <a:r>
              <a:rPr lang="pl-PL" b="1" dirty="0"/>
              <a:t>nie oferują usług religijnych</a:t>
            </a:r>
            <a:r>
              <a:rPr lang="pl-PL" b="1" dirty="0" smtClean="0"/>
              <a:t>;</a:t>
            </a:r>
            <a:endParaRPr lang="pl-PL" b="1" dirty="0"/>
          </a:p>
        </p:txBody>
      </p:sp>
    </p:spTree>
    <p:extLst>
      <p:ext uri="{BB962C8B-B14F-4D97-AF65-F5344CB8AC3E}">
        <p14:creationId xmlns:p14="http://schemas.microsoft.com/office/powerpoint/2010/main" val="730884340"/>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Wykres 3"/>
          <p:cNvGraphicFramePr>
            <a:graphicFrameLocks noGrp="1"/>
          </p:cNvGraphicFramePr>
          <p:nvPr>
            <p:extLst>
              <p:ext uri="{D42A27DB-BD31-4B8C-83A1-F6EECF244321}">
                <p14:modId xmlns:p14="http://schemas.microsoft.com/office/powerpoint/2010/main" val="517887372"/>
              </p:ext>
            </p:extLst>
          </p:nvPr>
        </p:nvGraphicFramePr>
        <p:xfrm>
          <a:off x="0" y="17715"/>
          <a:ext cx="9143999" cy="3267269"/>
        </p:xfrm>
        <a:graphic>
          <a:graphicData uri="http://schemas.openxmlformats.org/drawingml/2006/chart">
            <c:chart xmlns:c="http://schemas.openxmlformats.org/drawingml/2006/chart" xmlns:r="http://schemas.openxmlformats.org/officeDocument/2006/relationships" r:id="rId2"/>
          </a:graphicData>
        </a:graphic>
      </p:graphicFrame>
      <p:sp>
        <p:nvSpPr>
          <p:cNvPr id="2" name="Prostokąt 1"/>
          <p:cNvSpPr/>
          <p:nvPr/>
        </p:nvSpPr>
        <p:spPr>
          <a:xfrm>
            <a:off x="567521" y="591071"/>
            <a:ext cx="5726055" cy="461665"/>
          </a:xfrm>
          <a:prstGeom prst="rect">
            <a:avLst/>
          </a:prstGeom>
        </p:spPr>
        <p:txBody>
          <a:bodyPr wrap="none">
            <a:spAutoFit/>
          </a:bodyPr>
          <a:lstStyle/>
          <a:p>
            <a:r>
              <a:rPr lang="pl-PL" sz="2400" dirty="0" smtClean="0">
                <a:solidFill>
                  <a:schemeClr val="tx1">
                    <a:lumMod val="50000"/>
                    <a:lumOff val="50000"/>
                  </a:schemeClr>
                </a:solidFill>
              </a:rPr>
              <a:t>cd.2</a:t>
            </a:r>
            <a:r>
              <a:rPr lang="pl-PL" sz="2400" b="1" dirty="0" smtClean="0">
                <a:solidFill>
                  <a:schemeClr val="tx1">
                    <a:lumMod val="50000"/>
                    <a:lumOff val="50000"/>
                  </a:schemeClr>
                </a:solidFill>
              </a:rPr>
              <a:t>  Jakich </a:t>
            </a:r>
            <a:r>
              <a:rPr lang="pl-PL" sz="2400" b="1" dirty="0">
                <a:solidFill>
                  <a:schemeClr val="tx1">
                    <a:lumMod val="50000"/>
                    <a:lumOff val="50000"/>
                  </a:schemeClr>
                </a:solidFill>
              </a:rPr>
              <a:t>działań nie podejmuje AA</a:t>
            </a:r>
            <a:endParaRPr lang="pl-PL" sz="2400" dirty="0">
              <a:solidFill>
                <a:schemeClr val="tx1">
                  <a:lumMod val="50000"/>
                  <a:lumOff val="50000"/>
                </a:schemeClr>
              </a:solidFill>
            </a:endParaRPr>
          </a:p>
        </p:txBody>
      </p:sp>
      <p:sp>
        <p:nvSpPr>
          <p:cNvPr id="3" name="Prostokąt 2"/>
          <p:cNvSpPr/>
          <p:nvPr/>
        </p:nvSpPr>
        <p:spPr>
          <a:xfrm>
            <a:off x="567521" y="1412776"/>
            <a:ext cx="7964919" cy="2010807"/>
          </a:xfrm>
          <a:prstGeom prst="rect">
            <a:avLst/>
          </a:prstGeom>
        </p:spPr>
        <p:txBody>
          <a:bodyPr wrap="square">
            <a:spAutoFit/>
          </a:bodyPr>
          <a:lstStyle/>
          <a:p>
            <a:pPr marL="285750" lvl="0" indent="-285750">
              <a:lnSpc>
                <a:spcPct val="150000"/>
              </a:lnSpc>
              <a:spcAft>
                <a:spcPts val="1200"/>
              </a:spcAft>
              <a:buClr>
                <a:schemeClr val="tx1">
                  <a:lumMod val="65000"/>
                  <a:lumOff val="35000"/>
                </a:schemeClr>
              </a:buClr>
              <a:buFont typeface="Arial" pitchFamily="34" charset="0"/>
              <a:buChar char="•"/>
            </a:pPr>
            <a:r>
              <a:rPr lang="pl-PL" b="1" dirty="0" smtClean="0"/>
              <a:t>nie </a:t>
            </a:r>
            <a:r>
              <a:rPr lang="pl-PL" b="1" dirty="0"/>
              <a:t>pomagają w sprawach mieszkaniowych, życiowych, finansowych i socjalno-bytowych;</a:t>
            </a:r>
          </a:p>
          <a:p>
            <a:pPr marL="285750" lvl="0" indent="-285750">
              <a:lnSpc>
                <a:spcPct val="150000"/>
              </a:lnSpc>
              <a:spcAft>
                <a:spcPts val="1200"/>
              </a:spcAft>
              <a:buClr>
                <a:schemeClr val="tx1">
                  <a:lumMod val="65000"/>
                  <a:lumOff val="35000"/>
                </a:schemeClr>
              </a:buClr>
              <a:buFont typeface="Arial" pitchFamily="34" charset="0"/>
              <a:buChar char="•"/>
            </a:pPr>
            <a:r>
              <a:rPr lang="pl-PL" b="1" dirty="0"/>
              <a:t>nie udzielają porad rodzinnych ani zawodowych;</a:t>
            </a:r>
          </a:p>
          <a:p>
            <a:pPr marL="285750" indent="-285750">
              <a:lnSpc>
                <a:spcPct val="150000"/>
              </a:lnSpc>
              <a:spcAft>
                <a:spcPts val="1200"/>
              </a:spcAft>
              <a:buClr>
                <a:schemeClr val="tx1">
                  <a:lumMod val="65000"/>
                  <a:lumOff val="35000"/>
                </a:schemeClr>
              </a:buClr>
              <a:buFont typeface="Arial" pitchFamily="34" charset="0"/>
              <a:buChar char="•"/>
            </a:pPr>
            <a:r>
              <a:rPr lang="pl-PL" b="1" dirty="0"/>
              <a:t>nie obiecują nikomu rozwiązania problemów życiowych.</a:t>
            </a:r>
          </a:p>
        </p:txBody>
      </p:sp>
      <p:sp>
        <p:nvSpPr>
          <p:cNvPr id="5" name="Prostokąt 4"/>
          <p:cNvSpPr/>
          <p:nvPr/>
        </p:nvSpPr>
        <p:spPr>
          <a:xfrm>
            <a:off x="567520" y="3933056"/>
            <a:ext cx="7964919" cy="1754326"/>
          </a:xfrm>
          <a:prstGeom prst="rect">
            <a:avLst/>
          </a:prstGeom>
        </p:spPr>
        <p:txBody>
          <a:bodyPr wrap="square">
            <a:spAutoFit/>
          </a:bodyPr>
          <a:lstStyle/>
          <a:p>
            <a:pPr>
              <a:lnSpc>
                <a:spcPct val="150000"/>
              </a:lnSpc>
            </a:pPr>
            <a:r>
              <a:rPr lang="pl-PL" dirty="0"/>
              <a:t>Anonimowi Alkoholicy pokazują jedynie, w jaki sposób uczestnicy sami nauczyli się żyć bez alkoholu. Konsekwentnie </a:t>
            </a:r>
            <a:r>
              <a:rPr lang="pl-PL" b="1" dirty="0"/>
              <a:t>nie zabraniają</a:t>
            </a:r>
            <a:r>
              <a:rPr lang="pl-PL" dirty="0"/>
              <a:t> </a:t>
            </a:r>
            <a:r>
              <a:rPr lang="pl-PL" dirty="0" smtClean="0"/>
              <a:t>swoim </a:t>
            </a:r>
            <a:r>
              <a:rPr lang="pl-PL" dirty="0"/>
              <a:t>uczestnikom indywidualnego i prywatnego angażowania się w powyższe przedsięwzięcia zawodowo lub społecznie.</a:t>
            </a:r>
          </a:p>
        </p:txBody>
      </p:sp>
    </p:spTree>
    <p:extLst>
      <p:ext uri="{BB962C8B-B14F-4D97-AF65-F5344CB8AC3E}">
        <p14:creationId xmlns:p14="http://schemas.microsoft.com/office/powerpoint/2010/main" val="426094283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446</TotalTime>
  <Words>1036</Words>
  <Application>Microsoft Office PowerPoint</Application>
  <PresentationFormat>Pokaz na ekranie (4:3)</PresentationFormat>
  <Paragraphs>116</Paragraphs>
  <Slides>26</Slides>
  <Notes>2</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Motyw pakietu Office</vt:lpstr>
      <vt:lpstr>Grupy samopomocowe – definicja, historia i współczesność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Grupy samopomocowe – definicja, historia i współczesność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Animacja samopomocowego środowiska społecznego</dc:title>
  <dc:creator>Tomasz Kowalewicz</dc:creator>
  <cp:lastModifiedBy>Tomek Kowalewicz</cp:lastModifiedBy>
  <cp:revision>76</cp:revision>
  <dcterms:created xsi:type="dcterms:W3CDTF">2016-07-24T08:31:28Z</dcterms:created>
  <dcterms:modified xsi:type="dcterms:W3CDTF">2017-03-02T12:31:10Z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TC010130221045</vt:lpwstr>
  </property>
</Properties>
</file>