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5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5" r:id="rId3"/>
    <p:sldId id="257" r:id="rId4"/>
    <p:sldId id="277" r:id="rId5"/>
    <p:sldId id="279" r:id="rId6"/>
    <p:sldId id="278" r:id="rId7"/>
    <p:sldId id="276" r:id="rId8"/>
    <p:sldId id="282" r:id="rId9"/>
    <p:sldId id="281" r:id="rId10"/>
    <p:sldId id="280" r:id="rId11"/>
    <p:sldId id="304" r:id="rId12"/>
    <p:sldId id="286" r:id="rId13"/>
    <p:sldId id="285" r:id="rId14"/>
    <p:sldId id="287" r:id="rId15"/>
    <p:sldId id="288" r:id="rId16"/>
    <p:sldId id="289" r:id="rId17"/>
    <p:sldId id="284" r:id="rId18"/>
    <p:sldId id="290" r:id="rId19"/>
    <p:sldId id="294" r:id="rId20"/>
    <p:sldId id="291" r:id="rId21"/>
    <p:sldId id="293" r:id="rId22"/>
    <p:sldId id="292" r:id="rId23"/>
    <p:sldId id="295" r:id="rId24"/>
    <p:sldId id="298" r:id="rId25"/>
    <p:sldId id="296" r:id="rId26"/>
    <p:sldId id="297" r:id="rId27"/>
    <p:sldId id="299" r:id="rId28"/>
    <p:sldId id="300" r:id="rId29"/>
    <p:sldId id="301" r:id="rId30"/>
    <p:sldId id="302" r:id="rId31"/>
    <p:sldId id="303" r:id="rId32"/>
    <p:sldId id="274" r:id="rId33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>
        <p:scale>
          <a:sx n="70" d="100"/>
          <a:sy n="70" d="100"/>
        </p:scale>
        <p:origin x="-50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714" y="-106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SOS2016\Grafika\Prognoza%20ludnosciow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pl-PL" sz="1200"/>
              <a:t>Prognoza ludności Polski</a:t>
            </a:r>
          </a:p>
          <a:p>
            <a:pPr>
              <a:defRPr sz="1200"/>
            </a:pPr>
            <a:r>
              <a:rPr lang="pl-PL" sz="1200" i="1"/>
              <a:t>w tysiącach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Arkusz1!$E$12:$J$12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Arkusz1!$E$16:$J$16</c:f>
              <c:numCache>
                <c:formatCode>#,##0</c:formatCode>
                <c:ptCount val="6"/>
                <c:pt idx="0">
                  <c:v>38495.699999999997</c:v>
                </c:pt>
                <c:pt idx="1">
                  <c:v>38419</c:v>
                </c:pt>
                <c:pt idx="2">
                  <c:v>38137.800000000003</c:v>
                </c:pt>
                <c:pt idx="3">
                  <c:v>37185</c:v>
                </c:pt>
                <c:pt idx="4">
                  <c:v>35668.1</c:v>
                </c:pt>
                <c:pt idx="5">
                  <c:v>33950.6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355072"/>
        <c:axId val="228443264"/>
      </c:barChart>
      <c:catAx>
        <c:axId val="22835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8443264"/>
        <c:crosses val="autoZero"/>
        <c:auto val="1"/>
        <c:lblAlgn val="ctr"/>
        <c:lblOffset val="100"/>
        <c:noMultiLvlLbl val="0"/>
      </c:catAx>
      <c:valAx>
        <c:axId val="228443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crossAx val="228355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z="1400" dirty="0"/>
              <a:t>Prognoza </a:t>
            </a:r>
            <a:r>
              <a:rPr lang="pl-PL" sz="1400" dirty="0" smtClean="0"/>
              <a:t>ludności </a:t>
            </a:r>
            <a:r>
              <a:rPr lang="pl-PL" sz="1400" dirty="0"/>
              <a:t>Polski wg ekonomicznych grup </a:t>
            </a:r>
            <a:r>
              <a:rPr lang="pl-PL" sz="1400" dirty="0" smtClean="0"/>
              <a:t>wieku</a:t>
            </a:r>
            <a:endParaRPr lang="pl-PL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Arkusz1!$D$13</c:f>
              <c:strCache>
                <c:ptCount val="1"/>
                <c:pt idx="0">
                  <c:v>wiek przedprodukcyjny (0-17)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Arkusz1!$E$12:$J$12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Arkusz1!$E$13:$J$13</c:f>
              <c:numCache>
                <c:formatCode>#,##0</c:formatCode>
                <c:ptCount val="6"/>
                <c:pt idx="0">
                  <c:v>6995.4</c:v>
                </c:pt>
                <c:pt idx="1">
                  <c:v>6876.3</c:v>
                </c:pt>
                <c:pt idx="2">
                  <c:v>6732.9</c:v>
                </c:pt>
                <c:pt idx="3">
                  <c:v>5931.4</c:v>
                </c:pt>
                <c:pt idx="4">
                  <c:v>5262.1</c:v>
                </c:pt>
                <c:pt idx="5">
                  <c:v>4963.3999999999996</c:v>
                </c:pt>
              </c:numCache>
            </c:numRef>
          </c:val>
        </c:ser>
        <c:ser>
          <c:idx val="2"/>
          <c:order val="1"/>
          <c:tx>
            <c:strRef>
              <c:f>Arkusz1!$D$14</c:f>
              <c:strCache>
                <c:ptCount val="1"/>
                <c:pt idx="0">
                  <c:v>wiek produkcyjny (18-59/64)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Arkusz1!$E$12:$J$12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Arkusz1!$E$14:$J$14</c:f>
              <c:numCache>
                <c:formatCode>#,##0</c:formatCode>
                <c:ptCount val="6"/>
                <c:pt idx="0">
                  <c:v>24422.1</c:v>
                </c:pt>
                <c:pt idx="1">
                  <c:v>24014.6</c:v>
                </c:pt>
                <c:pt idx="2">
                  <c:v>22787.599999999999</c:v>
                </c:pt>
                <c:pt idx="3">
                  <c:v>21504.1</c:v>
                </c:pt>
                <c:pt idx="4">
                  <c:v>19536.099999999999</c:v>
                </c:pt>
                <c:pt idx="5">
                  <c:v>16582.7</c:v>
                </c:pt>
              </c:numCache>
            </c:numRef>
          </c:val>
        </c:ser>
        <c:ser>
          <c:idx val="3"/>
          <c:order val="2"/>
          <c:tx>
            <c:strRef>
              <c:f>Arkusz1!$D$15</c:f>
              <c:strCache>
                <c:ptCount val="1"/>
                <c:pt idx="0">
                  <c:v>wiek poprodukcyny (60+/65+)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Arkusz1!$E$12:$J$12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Arkusz1!$E$15:$J$15</c:f>
              <c:numCache>
                <c:formatCode>#,##0</c:formatCode>
                <c:ptCount val="6"/>
                <c:pt idx="0">
                  <c:v>7078.2</c:v>
                </c:pt>
                <c:pt idx="1">
                  <c:v>7528.1</c:v>
                </c:pt>
                <c:pt idx="2">
                  <c:v>8617.2999999999993</c:v>
                </c:pt>
                <c:pt idx="3">
                  <c:v>9749.5</c:v>
                </c:pt>
                <c:pt idx="4">
                  <c:v>10869.9</c:v>
                </c:pt>
                <c:pt idx="5">
                  <c:v>12404.5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130816"/>
        <c:axId val="234599936"/>
      </c:barChart>
      <c:catAx>
        <c:axId val="23413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599936"/>
        <c:crosses val="autoZero"/>
        <c:auto val="1"/>
        <c:lblAlgn val="ctr"/>
        <c:lblOffset val="100"/>
        <c:noMultiLvlLbl val="0"/>
      </c:catAx>
      <c:valAx>
        <c:axId val="23459993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crossAx val="2341308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pl-PL" sz="1400"/>
              <a:t>Prognoza ludnoci Polski wg ekonomicznych grup wieku </a:t>
            </a:r>
            <a:r>
              <a:rPr lang="pl-PL" sz="1400" i="1"/>
              <a:t>w %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Arkusz1!$D$19</c:f>
              <c:strCache>
                <c:ptCount val="1"/>
                <c:pt idx="0">
                  <c:v>wiek przedprodukcyjny (0-17)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Arkusz1!$E$18:$J$18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Arkusz1!$E$19:$J$19</c:f>
              <c:numCache>
                <c:formatCode>0%</c:formatCode>
                <c:ptCount val="6"/>
                <c:pt idx="0">
                  <c:v>0.18171899718669879</c:v>
                </c:pt>
                <c:pt idx="1">
                  <c:v>0.17898175381972461</c:v>
                </c:pt>
                <c:pt idx="2">
                  <c:v>0.17654138413857115</c:v>
                </c:pt>
                <c:pt idx="3">
                  <c:v>0.15951055533145084</c:v>
                </c:pt>
                <c:pt idx="4">
                  <c:v>0.14752958525965781</c:v>
                </c:pt>
                <c:pt idx="5">
                  <c:v>0.1461947653355169</c:v>
                </c:pt>
              </c:numCache>
            </c:numRef>
          </c:val>
        </c:ser>
        <c:ser>
          <c:idx val="2"/>
          <c:order val="1"/>
          <c:tx>
            <c:strRef>
              <c:f>Arkusz1!$D$20</c:f>
              <c:strCache>
                <c:ptCount val="1"/>
                <c:pt idx="0">
                  <c:v>wiek produkcyjny (18-59/64)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Arkusz1!$E$18:$J$18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Arkusz1!$E$20:$J$20</c:f>
              <c:numCache>
                <c:formatCode>0%</c:formatCode>
                <c:ptCount val="6"/>
                <c:pt idx="0">
                  <c:v>0.63441111604672729</c:v>
                </c:pt>
                <c:pt idx="1">
                  <c:v>0.62507092844686218</c:v>
                </c:pt>
                <c:pt idx="2">
                  <c:v>0.59750693537645061</c:v>
                </c:pt>
                <c:pt idx="3">
                  <c:v>0.57830038994218091</c:v>
                </c:pt>
                <c:pt idx="4">
                  <c:v>0.54771911035350918</c:v>
                </c:pt>
                <c:pt idx="5">
                  <c:v>0.48843613956748927</c:v>
                </c:pt>
              </c:numCache>
            </c:numRef>
          </c:val>
        </c:ser>
        <c:ser>
          <c:idx val="3"/>
          <c:order val="2"/>
          <c:tx>
            <c:strRef>
              <c:f>Arkusz1!$D$21</c:f>
              <c:strCache>
                <c:ptCount val="1"/>
                <c:pt idx="0">
                  <c:v>wiek poprodukcyny (60+/65+)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Arkusz1!$E$18:$J$18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</c:numCache>
            </c:numRef>
          </c:cat>
          <c:val>
            <c:numRef>
              <c:f>Arkusz1!$E$21:$J$21</c:f>
              <c:numCache>
                <c:formatCode>0%</c:formatCode>
                <c:ptCount val="6"/>
                <c:pt idx="0">
                  <c:v>0.18386988676657393</c:v>
                </c:pt>
                <c:pt idx="1">
                  <c:v>0.19594731773341317</c:v>
                </c:pt>
                <c:pt idx="2">
                  <c:v>0.22595168048497813</c:v>
                </c:pt>
                <c:pt idx="3">
                  <c:v>0.26218905472636816</c:v>
                </c:pt>
                <c:pt idx="4">
                  <c:v>0.30475130438683307</c:v>
                </c:pt>
                <c:pt idx="5">
                  <c:v>0.36536909509699389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41760"/>
        <c:axId val="24743296"/>
      </c:barChart>
      <c:catAx>
        <c:axId val="2474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743296"/>
        <c:crosses val="autoZero"/>
        <c:auto val="1"/>
        <c:lblAlgn val="ctr"/>
        <c:lblOffset val="100"/>
        <c:noMultiLvlLbl val="0"/>
      </c:catAx>
      <c:valAx>
        <c:axId val="24743296"/>
        <c:scaling>
          <c:orientation val="minMax"/>
          <c:max val="1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47417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pl-PL" altLang="pl-PL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6EE23E21-0BA0-4748-8256-F67154094D4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448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pl-PL" altLang="pl-PL"/>
              <a:t>*</a:t>
            </a:r>
            <a:endParaRPr lang="pl-PL" altLang="pl-PL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pl-PL" altLang="pl-PL"/>
              <a:t>96-07-16</a:t>
            </a:r>
            <a:endParaRPr lang="pl-PL" altLang="pl-PL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pl-PL" altLang="pl-PL"/>
              <a:t>*</a:t>
            </a:r>
            <a:endParaRPr lang="pl-PL" altLang="pl-PL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pl-PL" altLang="pl-PL"/>
              <a:t>##</a:t>
            </a:r>
            <a:endParaRPr lang="pl-PL" altLang="pl-PL" sz="1200" i="0"/>
          </a:p>
        </p:txBody>
      </p:sp>
    </p:spTree>
    <p:extLst>
      <p:ext uri="{BB962C8B-B14F-4D97-AF65-F5344CB8AC3E}">
        <p14:creationId xmlns:p14="http://schemas.microsoft.com/office/powerpoint/2010/main" val="42412745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 altLang="pl-PL"/>
              <a:t>*</a:t>
            </a:r>
            <a:endParaRPr lang="pl-PL" altLang="pl-PL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pl-PL" altLang="pl-PL"/>
              <a:t>96-07-16</a:t>
            </a:r>
            <a:endParaRPr lang="pl-PL" altLang="pl-PL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l-PL" altLang="pl-PL"/>
              <a:t>*</a:t>
            </a:r>
            <a:endParaRPr lang="pl-PL" altLang="pl-PL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pl-PL" altLang="pl-PL"/>
              <a:t>##</a:t>
            </a:r>
            <a:endParaRPr lang="pl-PL" altLang="pl-PL" sz="1200" i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l-PL" altLang="pl-PL"/>
              <a:t>*</a:t>
            </a:r>
            <a:endParaRPr lang="pl-PL" altLang="pl-PL" sz="12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pl-PL" altLang="pl-PL"/>
              <a:t>96-07-16</a:t>
            </a:r>
            <a:endParaRPr lang="pl-PL" altLang="pl-PL" sz="12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l-PL" altLang="pl-PL"/>
              <a:t>*</a:t>
            </a:r>
            <a:endParaRPr lang="pl-PL" altLang="pl-PL" sz="12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pl-PL" altLang="pl-PL"/>
              <a:t>##</a:t>
            </a:r>
            <a:endParaRPr lang="pl-PL" altLang="pl-PL" sz="1200" i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646D-2523-4B8F-9EE0-81160904FC85}" type="slidenum">
              <a:rPr lang="pl-PL" altLang="pl-PL" smtClean="0"/>
              <a:pPr/>
              <a:t>‹#›</a:t>
            </a:fld>
            <a:endParaRPr lang="pl-PL" altLang="pl-PL"/>
          </a:p>
        </p:txBody>
      </p:sp>
      <p:grpSp>
        <p:nvGrpSpPr>
          <p:cNvPr id="7" name="Group 2"/>
          <p:cNvGrpSpPr>
            <a:grpSpLocks/>
          </p:cNvGrpSpPr>
          <p:nvPr userDrawn="1"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4616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6F4BA-C254-4664-A1A7-C0E0CEB14F68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884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BB2F0-C848-4316-86E0-B4EC67B4F9E8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47904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BE040-86AC-458E-BBA4-533BA4ADD611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941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F552-1A1F-4869-91B9-B71CFA1E6E66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1941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49E5-396B-40D1-B072-C51DCE8B5659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642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B3C7-28DD-4E4F-AD3E-ED6A7463DBFB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6013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553DD-C1EB-4B40-802D-5235828A506C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167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23EC5-E2C4-4380-88FA-CD31B145865C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348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3D07-F2A1-454F-B4FA-BFE4CDD3530D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9323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7A972-A107-49BB-8E8A-3F3ED94F0A6A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088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A2C3-025E-49CF-BCA9-9EFD4E9348B5}" type="slidenum">
              <a:rPr lang="pl-PL" altLang="pl-PL" smtClean="0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7034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F552-1A1F-4869-91B9-B71CFA1E6E66}" type="slidenum">
              <a:rPr lang="pl-PL" altLang="pl-PL" smtClean="0"/>
              <a:pPr/>
              <a:t>‹#›</a:t>
            </a:fld>
            <a:endParaRPr lang="pl-PL" altLang="pl-PL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35495" y="5609167"/>
            <a:ext cx="9105049" cy="1132201"/>
            <a:chOff x="35495" y="29432"/>
            <a:chExt cx="9105049" cy="1132201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9432"/>
              <a:ext cx="1040152" cy="1132201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8" b="8055"/>
            <a:stretch/>
          </p:blipFill>
          <p:spPr bwMode="auto">
            <a:xfrm>
              <a:off x="35495" y="44623"/>
              <a:ext cx="3329752" cy="111700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060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tat.gov.pl/cps/rde/xbcr/gus/L_podst_inf_o_rozwoju_dem_pl_do_2012.pdf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576" y="1676400"/>
            <a:ext cx="7772400" cy="1462088"/>
          </a:xfrm>
        </p:spPr>
        <p:txBody>
          <a:bodyPr>
            <a:normAutofit fontScale="90000"/>
          </a:bodyPr>
          <a:lstStyle/>
          <a:p>
            <a:r>
              <a:rPr lang="pl-PL" altLang="pl-PL" dirty="0" smtClean="0"/>
              <a:t>Diagnoza grupy demograficznej 60+ </a:t>
            </a:r>
            <a:br>
              <a:rPr lang="pl-PL" altLang="pl-PL" dirty="0" smtClean="0"/>
            </a:br>
            <a:r>
              <a:rPr lang="pl-PL" altLang="pl-PL" dirty="0" smtClean="0"/>
              <a:t>i jej specyficznych problemów</a:t>
            </a:r>
            <a:endParaRPr lang="pl-PL" altLang="pl-PL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356992"/>
            <a:ext cx="7976868" cy="3168352"/>
          </a:xfrm>
        </p:spPr>
        <p:txBody>
          <a:bodyPr>
            <a:normAutofit/>
          </a:bodyPr>
          <a:lstStyle/>
          <a:p>
            <a:r>
              <a:rPr lang="pl-PL" altLang="pl-PL" sz="2400" b="1" dirty="0" smtClean="0"/>
              <a:t>Rządowy Program na rzecz Aktywności Społecznej </a:t>
            </a:r>
            <a:br>
              <a:rPr lang="pl-PL" altLang="pl-PL" sz="2400" b="1" dirty="0" smtClean="0"/>
            </a:br>
            <a:r>
              <a:rPr lang="pl-PL" altLang="pl-PL" sz="2400" b="1" dirty="0" smtClean="0"/>
              <a:t>ASOS 2016</a:t>
            </a:r>
          </a:p>
          <a:p>
            <a:endParaRPr lang="pl-PL" altLang="pl-PL" sz="2800" dirty="0" smtClean="0"/>
          </a:p>
          <a:p>
            <a:r>
              <a:rPr lang="pl-PL" altLang="pl-PL" sz="2400" dirty="0" smtClean="0"/>
              <a:t>Warsztat szkoleniowy dla liderów</a:t>
            </a:r>
          </a:p>
          <a:p>
            <a:r>
              <a:rPr lang="pl-PL" altLang="pl-PL" sz="1800" dirty="0" smtClean="0"/>
              <a:t>Konstancin Jeziorna, 9 września 2016</a:t>
            </a:r>
          </a:p>
          <a:p>
            <a:r>
              <a:rPr lang="pl-PL" altLang="pl-PL" sz="1800" dirty="0" smtClean="0"/>
              <a:t>Tomasz Kowalewicz, Fundacja </a:t>
            </a:r>
            <a:r>
              <a:rPr lang="pl-PL" altLang="pl-PL" sz="1800" dirty="0" err="1" smtClean="0"/>
              <a:t>Praesterno</a:t>
            </a:r>
            <a:endParaRPr lang="pl-PL" altLang="pl-PL" sz="1800" dirty="0" smtClean="0"/>
          </a:p>
          <a:p>
            <a:endParaRPr lang="pl-PL" altLang="pl-PL" sz="1800" dirty="0"/>
          </a:p>
          <a:p>
            <a:pPr lvl="0" fontAlgn="base">
              <a:spcAft>
                <a:spcPct val="0"/>
              </a:spcAft>
              <a:buClr>
                <a:srgbClr val="800080"/>
              </a:buClr>
              <a:buSzPct val="60000"/>
            </a:pPr>
            <a:r>
              <a:rPr lang="pl-PL" sz="1200" kern="0" dirty="0">
                <a:solidFill>
                  <a:srgbClr val="292934"/>
                </a:solidFill>
                <a:latin typeface="Tahoma"/>
              </a:rPr>
              <a:t>Zadanie jest współfinansowane ze środków Ministra Rodziny, Pracy i Polityki Społecznej w ramach Rządowego Programu na rzecz Aktywności Społecznej Osób Starszych na lata 2014-2020</a:t>
            </a:r>
            <a:endParaRPr lang="pl-PL" altLang="pl-PL" sz="1800" kern="0" dirty="0">
              <a:solidFill>
                <a:srgbClr val="292934"/>
              </a:solidFill>
              <a:latin typeface="Tahoma"/>
            </a:endParaRPr>
          </a:p>
          <a:p>
            <a:endParaRPr lang="pl-PL" altLang="pl-PL" sz="1800" dirty="0"/>
          </a:p>
        </p:txBody>
      </p:sp>
      <p:grpSp>
        <p:nvGrpSpPr>
          <p:cNvPr id="10" name="Grupa 9"/>
          <p:cNvGrpSpPr/>
          <p:nvPr/>
        </p:nvGrpSpPr>
        <p:grpSpPr>
          <a:xfrm>
            <a:off x="3455" y="64551"/>
            <a:ext cx="9105049" cy="1132201"/>
            <a:chOff x="35495" y="29432"/>
            <a:chExt cx="9105049" cy="1132201"/>
          </a:xfrm>
        </p:grpSpPr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9432"/>
              <a:ext cx="1040152" cy="1132201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8" b="8055"/>
            <a:stretch/>
          </p:blipFill>
          <p:spPr bwMode="auto">
            <a:xfrm>
              <a:off x="35495" y="44623"/>
              <a:ext cx="3329752" cy="111700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64214" y="53261"/>
            <a:ext cx="687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/>
              <a:t>Procentowy udział </a:t>
            </a:r>
            <a:r>
              <a:rPr lang="pl-PL" sz="1600" b="1" dirty="0">
                <a:solidFill>
                  <a:srgbClr val="FF0000"/>
                </a:solidFill>
              </a:rPr>
              <a:t>osób pracujących </a:t>
            </a:r>
            <a:r>
              <a:rPr lang="pl-PL" sz="1600" dirty="0"/>
              <a:t>w przedziale wiekowym 55-64 lata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krajach europejskich (2003 r.)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3"/>
          <a:stretch/>
        </p:blipFill>
        <p:spPr>
          <a:xfrm>
            <a:off x="179512" y="1173862"/>
            <a:ext cx="8691198" cy="5567506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8932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612845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Feminizacja starości</a:t>
            </a:r>
          </a:p>
          <a:p>
            <a:endParaRPr lang="pl-PL" dirty="0" smtClean="0"/>
          </a:p>
          <a:p>
            <a:pPr algn="just">
              <a:spcBef>
                <a:spcPts val="1800"/>
              </a:spcBef>
            </a:pPr>
            <a:r>
              <a:rPr lang="pl-PL" dirty="0" smtClean="0"/>
              <a:t>We </a:t>
            </a:r>
            <a:r>
              <a:rPr lang="pl-PL" dirty="0"/>
              <a:t>wszystkich grupach wiekowych obserwowane jest zjawisko wysokiej nadumieralności mężczyzn i różnica ta zwiększa się wraz z wiekiem.</a:t>
            </a:r>
          </a:p>
          <a:p>
            <a:pPr algn="just">
              <a:spcBef>
                <a:spcPts val="1800"/>
              </a:spcBef>
            </a:pPr>
            <a:r>
              <a:rPr lang="pl-PL" dirty="0"/>
              <a:t>GUS podaje, że w dekadzie lat 90. różnica  między trwaniem życia mężczyzn i kobiet malała ( w 1991 r. wynosiła  – 9,2  lat,  a  w  2001  r.  – 8,2), kolejna dekada przyniosła  stopniowy  wzrost  różnicy do  8,7 lat w  latach  2006 - 2008.  Od  2009  r.  obserwowany  jest  ponowny  spadek  – obecnie różnica w trwaniu życia mężczyzn i kobiet wynosi 8 lat.</a:t>
            </a:r>
          </a:p>
          <a:p>
            <a:pPr algn="just">
              <a:spcBef>
                <a:spcPts val="1800"/>
              </a:spcBef>
            </a:pPr>
            <a:r>
              <a:rPr lang="pl-PL" dirty="0"/>
              <a:t>W najstarszych rocznikach wieku (70 lat i więcej) na 100 mężczyzn przypada średnio 180 kobiet.</a:t>
            </a:r>
          </a:p>
          <a:p>
            <a:pPr algn="just">
              <a:spcBef>
                <a:spcPts val="1800"/>
              </a:spcBef>
            </a:pPr>
            <a:r>
              <a:rPr lang="pl-PL" dirty="0"/>
              <a:t>Wśród mieszkańców wsi przewaga liczebna kobiet następuje dopiero począwszy od wieku 61 lat, w miastach już od 40. roku życia</a:t>
            </a:r>
            <a:r>
              <a:rPr lang="pl-PL" dirty="0" smtClean="0"/>
              <a:t>.</a:t>
            </a:r>
          </a:p>
          <a:p>
            <a:pPr algn="just">
              <a:spcBef>
                <a:spcPts val="1800"/>
              </a:spcBef>
            </a:pPr>
            <a:r>
              <a:rPr lang="pl-PL" dirty="0"/>
              <a:t>Starsi mężczyźni najczęściej do końca życia pozostają żonaci, starsze kobiety zostają wdowami. Odsetek wdów jest pięciokrotnie wyższy (15,5%) w porównaniu z odsetkiem wdowców ((3,1</a:t>
            </a:r>
            <a:r>
              <a:rPr lang="pl-PL" dirty="0" smtClean="0"/>
              <a:t>%).</a:t>
            </a:r>
          </a:p>
          <a:p>
            <a:pPr algn="r">
              <a:spcBef>
                <a:spcPts val="1800"/>
              </a:spcBef>
            </a:pPr>
            <a:r>
              <a:rPr lang="pl-PL" sz="1200" u="sng" dirty="0">
                <a:solidFill>
                  <a:srgbClr val="0000FF"/>
                </a:solidFill>
                <a:latin typeface="Times New Roman"/>
                <a:ea typeface="Times New Roman"/>
                <a:hlinkClick r:id="rId2"/>
              </a:rPr>
              <a:t>http://stat.gov.pl/cps/rde/xbcr/gus/L_podst_inf_o_rozwoju_dem_pl_do_2012.pdf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161220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83568" y="764704"/>
            <a:ext cx="799288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l-PL" dirty="0"/>
              <a:t>Wśród przyczyn nadumieralności mężczyzn na pierwszym miejscu są choroby układu krążenia, a na drugim choroby nowotworowe. A mężczyźni w o wiele mniejszym stopniu niż kobiety zainteresowani są profilaktyką zdrowia. Do tego dochodzi niechęć mężczyzn w młodym i średnim wieku do korzystania ze świadczeń zdrowotnych i chory system opieki zdrowotnej z zapisami na lata i kwotowaniem zabiegów. </a:t>
            </a:r>
            <a:endParaRPr lang="pl-PL" dirty="0" smtClean="0"/>
          </a:p>
          <a:p>
            <a:pPr algn="just">
              <a:spcBef>
                <a:spcPts val="1800"/>
              </a:spcBef>
            </a:pPr>
            <a:r>
              <a:rPr lang="pl-PL" dirty="0"/>
              <a:t>Poza niehigienicznym trybem życia, nałogami, brakiem profilaktyki zdrowotnej, chyba najważniejszą przyczyną złego stanu zdrowia 30–50-letnich mężczyzn jest ich mentalność. Bagatelizują objawy, boją się szpitala, badań i diagnozy, a gdy już idą to często jest już zbyt późno. </a:t>
            </a:r>
            <a:endParaRPr lang="pl-PL" dirty="0" smtClean="0"/>
          </a:p>
          <a:p>
            <a:pPr algn="just">
              <a:spcBef>
                <a:spcPts val="1800"/>
              </a:spcBef>
            </a:pPr>
            <a:r>
              <a:rPr lang="pl-PL" dirty="0" smtClean="0"/>
              <a:t>Jednym </a:t>
            </a:r>
            <a:r>
              <a:rPr lang="pl-PL" dirty="0"/>
              <a:t>z największych cichych zabójców jest stres. Okazuje się, że stres demoluje cały organizm, wywołując szereg reakcji na poziomie neurofizjologicznym, neurohormonalnym, komórkowym i limfatycznym Długotrwały stres utrzymuje organizm w stałym napięciu. Osłabia układ odpornościowy i powoduje większą podatność na infekcje i choroby nowotworowe. Dodatkowo stres powoduje szereg chorób psychosomatycznych, prowadzi nawet do </a:t>
            </a:r>
            <a:r>
              <a:rPr lang="pl-PL" dirty="0" smtClean="0"/>
              <a:t>samobójstw.</a:t>
            </a:r>
          </a:p>
          <a:p>
            <a:endParaRPr lang="pl-PL" sz="1200" dirty="0" smtClean="0"/>
          </a:p>
          <a:p>
            <a:endParaRPr lang="pl-PL" sz="1200" dirty="0"/>
          </a:p>
          <a:p>
            <a:pPr algn="r"/>
            <a:r>
              <a:rPr lang="pl-PL" sz="1200" dirty="0" smtClean="0"/>
              <a:t>Za </a:t>
            </a:r>
            <a:r>
              <a:rPr lang="pl-PL" sz="1200" b="1" dirty="0"/>
              <a:t>Michał Miłosz </a:t>
            </a:r>
            <a:r>
              <a:rPr lang="pl-PL" sz="1200" dirty="0"/>
              <a:t>Życie kończy się po czterdziestce... Nadumieralność mężczyzn w Polsce </a:t>
            </a:r>
          </a:p>
        </p:txBody>
      </p:sp>
    </p:spTree>
    <p:extLst>
      <p:ext uri="{BB962C8B-B14F-4D97-AF65-F5344CB8AC3E}">
        <p14:creationId xmlns:p14="http://schemas.microsoft.com/office/powerpoint/2010/main" val="638087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71600" y="764704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sz="2000" dirty="0"/>
              <a:t>Do najczęściej spotykanych kategoryzacji wieku dojrzałego zalicza się  4 okresy starości:</a:t>
            </a:r>
          </a:p>
          <a:p>
            <a:pPr marL="285750" lvl="0" indent="-285750">
              <a:spcBef>
                <a:spcPts val="3000"/>
              </a:spcBef>
              <a:buFont typeface="Wingdings" panose="05000000000000000000" pitchFamily="2" charset="2"/>
              <a:buChar char="v"/>
            </a:pPr>
            <a:r>
              <a:rPr lang="pl-PL" dirty="0"/>
              <a:t>60-69 lat – wiek początkowej starości,</a:t>
            </a: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pl-PL" dirty="0"/>
              <a:t>70-74 lata – wiek przejściowy między początkową starością a wiekiem ograniczonej sprawności fizycznej i umysłowej,</a:t>
            </a: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pl-PL" dirty="0"/>
              <a:t>75-84 lata – wiek zaawansowanej starości,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pl-PL" dirty="0"/>
              <a:t>85 lat i więcej – niedołężna starość</a:t>
            </a:r>
          </a:p>
        </p:txBody>
      </p:sp>
    </p:spTree>
    <p:extLst>
      <p:ext uri="{BB962C8B-B14F-4D97-AF65-F5344CB8AC3E}">
        <p14:creationId xmlns:p14="http://schemas.microsoft.com/office/powerpoint/2010/main" val="638087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612845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pl-PL" dirty="0"/>
              <a:t>Mówiąc o wieku można mieć na myśli różnorodne zjawiska:</a:t>
            </a: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dirty="0"/>
              <a:t>wiek demograficzny – liczba przeżytych lat</a:t>
            </a: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dirty="0"/>
              <a:t>wiek biologiczny – określa stan jednostki w stosunku do standardu, jaki wyznaczają normy rozwojowe, będące wartością średnią cechy dla danego wieku demograficznego</a:t>
            </a: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dirty="0"/>
              <a:t>wiek psychiczny – funkcjonowanie intelektualne, sprawność zmysłów, zdolności adaptacyjne</a:t>
            </a: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dirty="0"/>
              <a:t>wiek społeczny – pełnione role społeczne</a:t>
            </a: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dirty="0"/>
              <a:t>wiek ekonomiczny – przynależność do kategorii wyróżnionych ze względu na społeczny podział pracy (wiek przedprodukcyjny, produkcyjny, poprodukcyjny)</a:t>
            </a: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pl-PL" dirty="0"/>
              <a:t>wiek socjalny (prawny) - określa okres, w którym przysługuje prawo do świadczeń zabezpieczenia społecznego</a:t>
            </a:r>
          </a:p>
        </p:txBody>
      </p:sp>
    </p:spTree>
    <p:extLst>
      <p:ext uri="{BB962C8B-B14F-4D97-AF65-F5344CB8AC3E}">
        <p14:creationId xmlns:p14="http://schemas.microsoft.com/office/powerpoint/2010/main" val="3517606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4047" b="14702"/>
          <a:stretch/>
        </p:blipFill>
        <p:spPr>
          <a:xfrm>
            <a:off x="195943" y="944335"/>
            <a:ext cx="8577944" cy="507695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5292080" y="630932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Za Dorota </a:t>
            </a:r>
            <a:r>
              <a:rPr lang="pl-PL" sz="1200" dirty="0"/>
              <a:t>Niewiedział Gerontologia społeczna </a:t>
            </a:r>
          </a:p>
        </p:txBody>
      </p:sp>
    </p:spTree>
    <p:extLst>
      <p:ext uri="{BB962C8B-B14F-4D97-AF65-F5344CB8AC3E}">
        <p14:creationId xmlns:p14="http://schemas.microsoft.com/office/powerpoint/2010/main" val="3517606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15628" b="18517"/>
          <a:stretch/>
        </p:blipFill>
        <p:spPr>
          <a:xfrm>
            <a:off x="827584" y="883758"/>
            <a:ext cx="7920880" cy="578560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512796" y="116632"/>
            <a:ext cx="6144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/>
              <a:t>Wielochorobowość</a:t>
            </a:r>
            <a:r>
              <a:rPr lang="pl-PL" sz="2800" dirty="0" smtClean="0"/>
              <a:t> polskich seniorów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517606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5595" r="25595" b="12209"/>
          <a:stretch/>
        </p:blipFill>
        <p:spPr>
          <a:xfrm>
            <a:off x="1132114" y="870856"/>
            <a:ext cx="6608238" cy="551743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39913" y="116632"/>
            <a:ext cx="6690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Bieda i depresja wśród seniorów </a:t>
            </a:r>
            <a:r>
              <a:rPr lang="pl-PL" sz="1600" dirty="0" smtClean="0"/>
              <a:t>badanie 2011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724990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3"/>
          <a:stretch/>
        </p:blipFill>
        <p:spPr>
          <a:xfrm>
            <a:off x="0" y="590321"/>
            <a:ext cx="9144000" cy="520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78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452449" y="116632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/>
              <a:t>Gerontofobia</a:t>
            </a:r>
            <a:endParaRPr lang="pl-PL" sz="3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10120" r="5001" b="17716"/>
          <a:stretch/>
        </p:blipFill>
        <p:spPr>
          <a:xfrm>
            <a:off x="326570" y="1380661"/>
            <a:ext cx="8360229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02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44591"/>
              </p:ext>
            </p:extLst>
          </p:nvPr>
        </p:nvGraphicFramePr>
        <p:xfrm>
          <a:off x="0" y="17715"/>
          <a:ext cx="9143999" cy="3267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86145"/>
              </p:ext>
            </p:extLst>
          </p:nvPr>
        </p:nvGraphicFramePr>
        <p:xfrm>
          <a:off x="0" y="3212976"/>
          <a:ext cx="9036496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543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083755" y="116632"/>
            <a:ext cx="3002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err="1" smtClean="0"/>
              <a:t>Ageizm</a:t>
            </a:r>
            <a:r>
              <a:rPr lang="pl-PL" sz="2800" dirty="0" smtClean="0"/>
              <a:t> (wiekizm)</a:t>
            </a:r>
            <a:endParaRPr lang="pl-PL" sz="3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9071" r="14880" b="14660"/>
          <a:stretch/>
        </p:blipFill>
        <p:spPr>
          <a:xfrm>
            <a:off x="674913" y="980728"/>
            <a:ext cx="7564159" cy="537484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292080" y="630932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Za Dorota </a:t>
            </a:r>
            <a:r>
              <a:rPr lang="pl-PL" sz="1200" dirty="0"/>
              <a:t>Niewiedział Gerontologia społeczna </a:t>
            </a:r>
          </a:p>
        </p:txBody>
      </p:sp>
    </p:spTree>
    <p:extLst>
      <p:ext uri="{BB962C8B-B14F-4D97-AF65-F5344CB8AC3E}">
        <p14:creationId xmlns:p14="http://schemas.microsoft.com/office/powerpoint/2010/main" val="14277980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093905" y="332656"/>
            <a:ext cx="4982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Dyskryminacja na rynku pracy</a:t>
            </a:r>
            <a:endParaRPr lang="pl-PL" sz="3600" dirty="0"/>
          </a:p>
        </p:txBody>
      </p:sp>
      <p:sp>
        <p:nvSpPr>
          <p:cNvPr id="3" name="Prostokąt 2"/>
          <p:cNvSpPr/>
          <p:nvPr/>
        </p:nvSpPr>
        <p:spPr>
          <a:xfrm>
            <a:off x="899592" y="1350635"/>
            <a:ext cx="76328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Może ona przybierać jedną z czterech form:</a:t>
            </a:r>
            <a:endParaRPr lang="pl-PL" dirty="0" smtClean="0"/>
          </a:p>
          <a:p>
            <a:pPr algn="just">
              <a:spcBef>
                <a:spcPts val="3000"/>
              </a:spcBef>
            </a:pPr>
            <a:r>
              <a:rPr lang="pl-PL" dirty="0" smtClean="0"/>
              <a:t>1</a:t>
            </a:r>
            <a:r>
              <a:rPr lang="pl-PL" dirty="0"/>
              <a:t>/ rekrutacja – starsi kandydaci są pomijani już na etapie naboru do pracy,</a:t>
            </a:r>
          </a:p>
          <a:p>
            <a:pPr algn="just">
              <a:spcBef>
                <a:spcPts val="1800"/>
              </a:spcBef>
            </a:pPr>
            <a:r>
              <a:rPr lang="pl-PL" dirty="0"/>
              <a:t>2/ inwestowanie w kapitał ludzki przedsiębiorstwa/instytucji – starsi pracownicy są pomijani w przedsięwzięciach szkoleniowych,</a:t>
            </a:r>
          </a:p>
          <a:p>
            <a:pPr algn="just">
              <a:spcBef>
                <a:spcPts val="1800"/>
              </a:spcBef>
            </a:pPr>
            <a:r>
              <a:rPr lang="pl-PL" dirty="0"/>
              <a:t>3/ awansowanie – starsi pracownicy są pomijani w polityce awansowania w strukturze instytucji,</a:t>
            </a:r>
          </a:p>
          <a:p>
            <a:pPr algn="just">
              <a:spcBef>
                <a:spcPts val="1800"/>
              </a:spcBef>
            </a:pPr>
            <a:r>
              <a:rPr lang="pl-PL" dirty="0"/>
              <a:t>4/ zwalnianie – starsi pracownicy są zwalniani z pracy w pierwszej kolejności.</a:t>
            </a:r>
          </a:p>
        </p:txBody>
      </p:sp>
    </p:spTree>
    <p:extLst>
      <p:ext uri="{BB962C8B-B14F-4D97-AF65-F5344CB8AC3E}">
        <p14:creationId xmlns:p14="http://schemas.microsoft.com/office/powerpoint/2010/main" val="2297702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3817" y="116632"/>
            <a:ext cx="892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/>
              <a:t>Dyskryminacja </a:t>
            </a:r>
            <a:r>
              <a:rPr lang="pl-PL" sz="2800" dirty="0" smtClean="0"/>
              <a:t>ze względu na wiek w ochronie zdrowia</a:t>
            </a:r>
            <a:endParaRPr lang="pl-PL" sz="3600" dirty="0"/>
          </a:p>
        </p:txBody>
      </p:sp>
      <p:sp>
        <p:nvSpPr>
          <p:cNvPr id="2" name="Prostokąt 1"/>
          <p:cNvSpPr/>
          <p:nvPr/>
        </p:nvSpPr>
        <p:spPr>
          <a:xfrm>
            <a:off x="323528" y="908720"/>
            <a:ext cx="849694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pl-PL" dirty="0"/>
              <a:t>Dyskryminację ze względu na wiek obserwujemy także w ochronie zdrowia. Przykładem dyskryminacji starszych pacjentów może być obszar profilaktyki onkologicznej. NFZ w ramach specjalnych programów finansuje profilaktyczne badania przesiewowe dla osób w określonych przedziałach wiekowych. Granice wiekowe stosowane w programach profilaktyki są różne: </a:t>
            </a:r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dirty="0"/>
              <a:t>z bezpłatnych badań cytologicznych w ramach wczesnego wykrywania nowotworów szyjki macicy mogą skorzystać kobiety od 25 do 59 lat, natomiast programem profilaktyki i wczesnego wykrywania raka sutka – mammografia - objęta jest populacja kobiet w wieku od 50 do 69 lat</a:t>
            </a:r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dirty="0"/>
              <a:t>badanie </a:t>
            </a:r>
            <a:r>
              <a:rPr lang="pl-PL" dirty="0" err="1"/>
              <a:t>kolonoskopii</a:t>
            </a:r>
            <a:r>
              <a:rPr lang="pl-PL" dirty="0"/>
              <a:t>, pozwalające wykryć raka jelita grubego, dostępne jest dla pacjentów w wieku 50-65 lat,</a:t>
            </a:r>
          </a:p>
          <a:p>
            <a:pPr marL="285750" indent="-28575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pl-PL" dirty="0"/>
              <a:t>z badania spirometrycznego zalecanego w profilaktyce POCHP mogą korzystać osoby w wieku 40-65 lat (palący papierosy oraz byli palacze</a:t>
            </a:r>
            <a:r>
              <a:rPr lang="pl-PL" dirty="0" smtClean="0"/>
              <a:t>).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292080" y="630932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Za Dorota </a:t>
            </a:r>
            <a:r>
              <a:rPr lang="pl-PL" sz="1200" dirty="0"/>
              <a:t>Niewiedział Gerontologia społeczna </a:t>
            </a:r>
          </a:p>
        </p:txBody>
      </p:sp>
    </p:spTree>
    <p:extLst>
      <p:ext uri="{BB962C8B-B14F-4D97-AF65-F5344CB8AC3E}">
        <p14:creationId xmlns:p14="http://schemas.microsoft.com/office/powerpoint/2010/main" val="3278361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52287" y="116632"/>
            <a:ext cx="58657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Problemy wieku okołoemerytalnego</a:t>
            </a:r>
          </a:p>
          <a:p>
            <a:pPr lvl="0" algn="ctr"/>
            <a:r>
              <a:rPr lang="pl-PL" dirty="0">
                <a:solidFill>
                  <a:prstClr val="black"/>
                </a:solidFill>
              </a:rPr>
              <a:t>Przechodzenie z jednego okresu życia w </a:t>
            </a:r>
            <a:r>
              <a:rPr lang="pl-PL" dirty="0" smtClean="0">
                <a:solidFill>
                  <a:prstClr val="black"/>
                </a:solidFill>
              </a:rPr>
              <a:t>drugi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3568" y="1147966"/>
            <a:ext cx="79928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dirty="0" smtClean="0"/>
              <a:t>Najczęstszymi </a:t>
            </a:r>
            <a:r>
              <a:rPr lang="pl-PL" dirty="0"/>
              <a:t>sytuacjami wymagającymi adaptacji </a:t>
            </a:r>
            <a:r>
              <a:rPr lang="pl-PL" dirty="0" smtClean="0"/>
              <a:t>to: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przejście </a:t>
            </a:r>
            <a:r>
              <a:rPr lang="pl-PL" dirty="0"/>
              <a:t>na emeryturę, </a:t>
            </a:r>
            <a:endParaRPr lang="pl-PL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żałoba </a:t>
            </a:r>
            <a:r>
              <a:rPr lang="pl-PL" dirty="0"/>
              <a:t>związana ze śmiercią partnera życiowego, </a:t>
            </a:r>
            <a:endParaRPr lang="pl-PL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/>
              <a:t>niekorzystne z punktu widzenia seniora zmiany w funkcjonowaniu w roli rodzinnej – utrata poczucia przydatności dla rodziny, rozluźnienie związków z dorosłymi dziećmi - syndrom "opuszczonego </a:t>
            </a:r>
            <a:r>
              <a:rPr lang="pl-PL" dirty="0" smtClean="0"/>
              <a:t>gniazda„,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redukcja </a:t>
            </a:r>
            <a:r>
              <a:rPr lang="pl-PL" dirty="0"/>
              <a:t>sieci społecznej, brak satysfakcjonujących relacji </a:t>
            </a:r>
            <a:r>
              <a:rPr lang="pl-PL" dirty="0" smtClean="0"/>
              <a:t>społecznych,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/>
              <a:t>n</a:t>
            </a:r>
            <a:r>
              <a:rPr lang="pl-PL" dirty="0" smtClean="0"/>
              <a:t>egatywne zmiany </a:t>
            </a:r>
            <a:r>
              <a:rPr lang="pl-PL" dirty="0"/>
              <a:t>fizycznych w ciele, </a:t>
            </a:r>
            <a:r>
              <a:rPr lang="pl-PL" dirty="0" smtClean="0"/>
              <a:t>zmniejszona sprawność </a:t>
            </a:r>
            <a:r>
              <a:rPr lang="pl-PL" dirty="0"/>
              <a:t>bądź </a:t>
            </a:r>
            <a:r>
              <a:rPr lang="pl-PL" dirty="0" smtClean="0"/>
              <a:t>choroby,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/>
              <a:t>poczucie samotności i </a:t>
            </a:r>
            <a:r>
              <a:rPr lang="pl-PL" dirty="0" smtClean="0"/>
              <a:t>opuszczenia,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 </a:t>
            </a:r>
            <a:r>
              <a:rPr lang="pl-PL" dirty="0"/>
              <a:t>trudna sytuacja </a:t>
            </a:r>
            <a:r>
              <a:rPr lang="pl-PL" dirty="0" smtClean="0"/>
              <a:t>finansowa,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/>
              <a:t>brak </a:t>
            </a:r>
            <a:r>
              <a:rPr lang="pl-PL" dirty="0" smtClean="0"/>
              <a:t>motywacji.</a:t>
            </a:r>
          </a:p>
        </p:txBody>
      </p:sp>
    </p:spTree>
    <p:extLst>
      <p:ext uri="{BB962C8B-B14F-4D97-AF65-F5344CB8AC3E}">
        <p14:creationId xmlns:p14="http://schemas.microsoft.com/office/powerpoint/2010/main" val="4044132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52287" y="116632"/>
            <a:ext cx="58657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Problemy wieku okołoemerytalnego</a:t>
            </a:r>
          </a:p>
          <a:p>
            <a:pPr lvl="0" algn="ctr"/>
            <a:r>
              <a:rPr lang="pl-PL" dirty="0" smtClean="0">
                <a:solidFill>
                  <a:prstClr val="black"/>
                </a:solidFill>
              </a:rPr>
              <a:t>Wyniki badań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3568" y="1525429"/>
            <a:ext cx="7992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dirty="0" smtClean="0"/>
              <a:t>Zmiany </a:t>
            </a:r>
            <a:r>
              <a:rPr lang="pl-PL" dirty="0"/>
              <a:t>wpływają </a:t>
            </a:r>
            <a:r>
              <a:rPr lang="pl-PL" dirty="0" smtClean="0"/>
              <a:t>na: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znaczące </a:t>
            </a:r>
            <a:r>
              <a:rPr lang="pl-PL" dirty="0"/>
              <a:t>obniżenie się dobrostanu fizycznego, psychicznego i społecznego seniorów, </a:t>
            </a:r>
            <a:endParaRPr lang="pl-PL" dirty="0" smtClean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zmniejszenie </a:t>
            </a:r>
            <a:r>
              <a:rPr lang="pl-PL" dirty="0"/>
              <a:t>ich </a:t>
            </a:r>
            <a:r>
              <a:rPr lang="pl-PL" dirty="0" smtClean="0"/>
              <a:t>samodzielności,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zmniejszenie ich aktywności fizycznej,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wyłączenie </a:t>
            </a:r>
            <a:r>
              <a:rPr lang="pl-PL" dirty="0"/>
              <a:t>ich z funkcjonowania w środowisku społecznym, </a:t>
            </a:r>
            <a:r>
              <a:rPr lang="pl-PL" dirty="0" smtClean="0"/>
              <a:t>pogłębiające </a:t>
            </a:r>
            <a:r>
              <a:rPr lang="pl-PL" dirty="0"/>
              <a:t>ich </a:t>
            </a:r>
            <a:r>
              <a:rPr lang="pl-PL" dirty="0" smtClean="0"/>
              <a:t>samotność.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Problemy często przebiegają </a:t>
            </a:r>
            <a:r>
              <a:rPr lang="pl-PL" dirty="0"/>
              <a:t>niezwykle boleśnie i często </a:t>
            </a:r>
            <a:r>
              <a:rPr lang="pl-PL" dirty="0" smtClean="0"/>
              <a:t>są psychologicznym podłożem stwierdzonego w badaniach </a:t>
            </a:r>
            <a:r>
              <a:rPr lang="pl-PL" dirty="0"/>
              <a:t>rozwoju zaburzeń depresyjnych</a:t>
            </a:r>
            <a:r>
              <a:rPr lang="pl-P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617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52287" y="116632"/>
            <a:ext cx="58657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Problemy wieku okołoemerytalnego</a:t>
            </a:r>
          </a:p>
          <a:p>
            <a:pPr lvl="0" algn="ctr"/>
            <a:r>
              <a:rPr lang="pl-PL" dirty="0" smtClean="0">
                <a:solidFill>
                  <a:prstClr val="black"/>
                </a:solidFill>
              </a:rPr>
              <a:t>Wyniki badań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3568" y="1715904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dirty="0"/>
              <a:t>Charakterystyczna jest przy tym niechęć seniorów do szukania pomocy – tendencja do ukrywania problemów. </a:t>
            </a:r>
            <a:endParaRPr lang="pl-PL" dirty="0" smtClean="0"/>
          </a:p>
          <a:p>
            <a:pPr>
              <a:spcBef>
                <a:spcPts val="1200"/>
              </a:spcBef>
            </a:pPr>
            <a:endParaRPr lang="pl-PL" dirty="0"/>
          </a:p>
          <a:p>
            <a:pPr>
              <a:spcBef>
                <a:spcPts val="1200"/>
              </a:spcBef>
            </a:pPr>
            <a:r>
              <a:rPr lang="pl-PL" dirty="0" smtClean="0"/>
              <a:t>Jednocześnie </a:t>
            </a:r>
            <a:r>
              <a:rPr lang="pl-PL" dirty="0"/>
              <a:t>– zdaniem seniorów, polityka społeczna nie dysponuje wystarczającą ofertą skierowaną specjalnie do tej </a:t>
            </a:r>
            <a:r>
              <a:rPr lang="pl-PL" dirty="0" smtClean="0"/>
              <a:t>grupy. 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Osoby </a:t>
            </a:r>
            <a:r>
              <a:rPr lang="pl-PL" dirty="0"/>
              <a:t>starsze są zainteresowane korzystaniem z bardzo szerokiej oferty, poszukują zajęć dających poczucie przynależności i poczucie bycia </a:t>
            </a:r>
            <a:r>
              <a:rPr lang="pl-PL" dirty="0" smtClean="0"/>
              <a:t>potrzebnym.</a:t>
            </a:r>
          </a:p>
          <a:p>
            <a:pPr>
              <a:spcBef>
                <a:spcPts val="1200"/>
              </a:spcBef>
            </a:pPr>
            <a:r>
              <a:rPr lang="pl-PL" dirty="0"/>
              <a:t>Seniorzy potrzebują „swoich” miejsc, gdzie będą mogli podejmować aktywność w bezpiecznym dla siebie, znanym sobie otoczeniu</a:t>
            </a:r>
          </a:p>
        </p:txBody>
      </p:sp>
    </p:spTree>
    <p:extLst>
      <p:ext uri="{BB962C8B-B14F-4D97-AF65-F5344CB8AC3E}">
        <p14:creationId xmlns:p14="http://schemas.microsoft.com/office/powerpoint/2010/main" val="3082294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52287" y="116632"/>
            <a:ext cx="586570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Problemy wieku okołoemerytalnego</a:t>
            </a:r>
          </a:p>
          <a:p>
            <a:pPr lvl="0" algn="ctr"/>
            <a:r>
              <a:rPr lang="pl-PL" dirty="0">
                <a:solidFill>
                  <a:prstClr val="black"/>
                </a:solidFill>
              </a:rPr>
              <a:t>Wyniki badań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3568" y="1523107"/>
            <a:ext cx="79928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dirty="0"/>
              <a:t>Jedno z  pytań skierowanych do seniorów w badaniach, dotyczyło </a:t>
            </a:r>
            <a:r>
              <a:rPr lang="pl-PL" b="1" dirty="0">
                <a:solidFill>
                  <a:srgbClr val="0070C0"/>
                </a:solidFill>
              </a:rPr>
              <a:t>zajęć idealnych </a:t>
            </a:r>
            <a:r>
              <a:rPr lang="pl-PL" dirty="0"/>
              <a:t>dla </a:t>
            </a:r>
            <a:r>
              <a:rPr lang="pl-PL" dirty="0" smtClean="0"/>
              <a:t>nich.  </a:t>
            </a:r>
          </a:p>
          <a:p>
            <a:pPr>
              <a:spcBef>
                <a:spcPts val="1200"/>
              </a:spcBef>
            </a:pPr>
            <a:endParaRPr lang="pl-PL" dirty="0" smtClean="0"/>
          </a:p>
          <a:p>
            <a:pPr>
              <a:spcBef>
                <a:spcPts val="1200"/>
              </a:spcBef>
            </a:pPr>
            <a:r>
              <a:rPr lang="pl-PL" dirty="0" smtClean="0"/>
              <a:t>Najważniejsze </a:t>
            </a:r>
            <a:r>
              <a:rPr lang="pl-PL" dirty="0"/>
              <a:t>dla respondentów okazało się, żeby uczestnicy zajęć byli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podobnym wieku</a:t>
            </a:r>
            <a:r>
              <a:rPr lang="pl-PL" dirty="0"/>
              <a:t>. Taką opinię wyraziło 66,3% ankietowanych. </a:t>
            </a:r>
            <a:endParaRPr lang="pl-PL" dirty="0" smtClean="0"/>
          </a:p>
          <a:p>
            <a:pPr>
              <a:spcBef>
                <a:spcPts val="1200"/>
              </a:spcBef>
            </a:pPr>
            <a:r>
              <a:rPr lang="pl-PL" dirty="0" smtClean="0"/>
              <a:t>Zajęcia </a:t>
            </a:r>
            <a:r>
              <a:rPr lang="pl-PL" dirty="0"/>
              <a:t>powinny odbywać się w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niewielkich grupach </a:t>
            </a:r>
            <a:r>
              <a:rPr lang="pl-PL" dirty="0"/>
              <a:t>- do 10 osób - oraz trwać od 2 do 4 godzin</a:t>
            </a:r>
            <a:r>
              <a:rPr lang="pl-PL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pl-PL" dirty="0" smtClean="0"/>
              <a:t> </a:t>
            </a:r>
            <a:r>
              <a:rPr lang="pl-PL" dirty="0"/>
              <a:t>Dla osób starszych ważne okazało się również, żeby zajęcia były organizowane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regularnie</a:t>
            </a:r>
            <a:r>
              <a:rPr lang="pl-PL" dirty="0"/>
              <a:t> i w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najbliższej okolicy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57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56030" y="116632"/>
            <a:ext cx="7858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Jakie wartości wnosi starość w życie człowieka?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3568" y="934263"/>
            <a:ext cx="799288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dirty="0" smtClean="0"/>
              <a:t>Odpowiedzi uczestników warsztatów dla seniorów: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doświadczenie,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/>
              <a:t>p</a:t>
            </a:r>
            <a:r>
              <a:rPr lang="pl-PL" dirty="0" smtClean="0"/>
              <a:t>osiadanie dorobku (różnego rodzaju),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czas wolny,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możliwość rozwoju zainteresowań,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duma z powodzenia życiowego dzieci,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radość z posiadania wnuków,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więcej czasu dla rodziny, przyjaciół,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możliwość służenia pomocą innym,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,większy dystans do życia, refleksyjność,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dystans do pomyłek i błędów – poczucie, że są one nieodłącznym elementem życia,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dirty="0" smtClean="0"/>
              <a:t>poczucie trwałego szczęścia, możliwego po przeżyciu wielu lat w sposób godny, uczciwy, ze świadomością dobrze wypełnionych obowiązków.</a:t>
            </a:r>
          </a:p>
        </p:txBody>
      </p:sp>
    </p:spTree>
    <p:extLst>
      <p:ext uri="{BB962C8B-B14F-4D97-AF65-F5344CB8AC3E}">
        <p14:creationId xmlns:p14="http://schemas.microsoft.com/office/powerpoint/2010/main" val="28311113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55506" y="385500"/>
            <a:ext cx="585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Obszary pracy z osobami starszymi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683568" y="2060848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pl-PL" sz="2400" dirty="0" smtClean="0"/>
              <a:t>Dbałość o zdrowie i sprawność fizyczną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pl-PL" sz="2400" dirty="0" smtClean="0"/>
              <a:t>Podejmowanie aktywności edukacyjnej</a:t>
            </a:r>
          </a:p>
          <a:p>
            <a:pPr marL="457200" indent="-457200">
              <a:spcBef>
                <a:spcPts val="3600"/>
              </a:spcBef>
              <a:buFont typeface="+mj-lt"/>
              <a:buAutoNum type="arabicPeriod"/>
            </a:pPr>
            <a:r>
              <a:rPr lang="pl-PL" sz="2400" dirty="0" smtClean="0"/>
              <a:t>Udział w działaniach społecznych</a:t>
            </a:r>
          </a:p>
        </p:txBody>
      </p:sp>
    </p:spTree>
    <p:extLst>
      <p:ext uri="{BB962C8B-B14F-4D97-AF65-F5344CB8AC3E}">
        <p14:creationId xmlns:p14="http://schemas.microsoft.com/office/powerpoint/2010/main" val="10698030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24913" y="385500"/>
            <a:ext cx="6920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1. Dbałość </a:t>
            </a:r>
            <a:r>
              <a:rPr lang="pl-PL" sz="2800" dirty="0"/>
              <a:t>o zdrowie i sprawność fizyczną</a:t>
            </a:r>
            <a:endParaRPr lang="pl-PL" sz="2800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683568" y="2060848"/>
            <a:ext cx="79928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pl-PL" sz="2400" dirty="0" smtClean="0"/>
              <a:t>uczenie się korzystania z coraz bardziej poszukiwanej wiedzy dotyczącej zdrowia, profilaktyki różnych chorób, zmian w organizmie, możliwości opóźniania procesu starzenia się, dietetyki,</a:t>
            </a:r>
          </a:p>
          <a:p>
            <a:pPr marL="285750" indent="-285750">
              <a:spcBef>
                <a:spcPts val="3600"/>
              </a:spcBef>
              <a:buFont typeface="Wingdings" panose="05000000000000000000" pitchFamily="2" charset="2"/>
              <a:buChar char="v"/>
            </a:pPr>
            <a:r>
              <a:rPr lang="pl-PL" sz="2400" dirty="0" smtClean="0"/>
              <a:t>wzrost akceptacji ruchu fizycznego jako ważnego czynnika wpływającego na sprawność psychofizyczną.</a:t>
            </a:r>
          </a:p>
        </p:txBody>
      </p:sp>
    </p:spTree>
    <p:extLst>
      <p:ext uri="{BB962C8B-B14F-4D97-AF65-F5344CB8AC3E}">
        <p14:creationId xmlns:p14="http://schemas.microsoft.com/office/powerpoint/2010/main" val="2984511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 noGrp="1"/>
          </p:cNvGraphicFramePr>
          <p:nvPr/>
        </p:nvGraphicFramePr>
        <p:xfrm>
          <a:off x="-78685" y="414130"/>
          <a:ext cx="9301370" cy="602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83422" y="385500"/>
            <a:ext cx="6803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2. Podejmowanie </a:t>
            </a:r>
            <a:r>
              <a:rPr lang="pl-PL" sz="2800" dirty="0"/>
              <a:t>aktywności edukacyjnej</a:t>
            </a:r>
            <a:endParaRPr lang="pl-PL" sz="2800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683568" y="1333212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l-PL" sz="2400" dirty="0" smtClean="0"/>
              <a:t>Wiedza. Doświadczenia uniwersytetów III wieku: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 smtClean="0"/>
              <a:t>wiedza powszechna,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 smtClean="0"/>
              <a:t>wiedza przyrodniczo-geograficzna,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 smtClean="0"/>
              <a:t>wiedza o zdrowiu,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 smtClean="0"/>
              <a:t>wiedza o sztuce.</a:t>
            </a:r>
          </a:p>
          <a:p>
            <a:pPr>
              <a:spcBef>
                <a:spcPts val="3600"/>
              </a:spcBef>
            </a:pPr>
            <a:r>
              <a:rPr lang="pl-PL" sz="2400" dirty="0" smtClean="0"/>
              <a:t>Uczestnictwo w kulturze: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</a:rPr>
              <a:t>zwiedzanie wystaw, chodzenie do teatru, na koncerty, oglądanie filmów, itp.,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prstClr val="black"/>
                </a:solidFill>
              </a:rPr>
              <a:t>własna twórczość,</a:t>
            </a: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prstClr val="black"/>
                </a:solidFill>
              </a:rPr>
              <a:t>aktywność </a:t>
            </a:r>
            <a:r>
              <a:rPr lang="pl-PL" sz="2000" dirty="0" smtClean="0">
                <a:solidFill>
                  <a:prstClr val="black"/>
                </a:solidFill>
              </a:rPr>
              <a:t>artystyczna.</a:t>
            </a: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1683293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23447" y="385500"/>
            <a:ext cx="5923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 smtClean="0"/>
              <a:t>3. Udział </a:t>
            </a:r>
            <a:r>
              <a:rPr lang="pl-PL" sz="2800" dirty="0"/>
              <a:t>w działaniach społecznych</a:t>
            </a:r>
            <a:endParaRPr lang="pl-PL" sz="2800" dirty="0" smtClean="0"/>
          </a:p>
        </p:txBody>
      </p:sp>
      <p:sp>
        <p:nvSpPr>
          <p:cNvPr id="2" name="pole tekstowe 1"/>
          <p:cNvSpPr txBox="1"/>
          <p:nvPr/>
        </p:nvSpPr>
        <p:spPr>
          <a:xfrm>
            <a:off x="683568" y="1648539"/>
            <a:ext cx="799288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2400" dirty="0" smtClean="0"/>
              <a:t>Organizowanie życia towarzyskiego i wypoczynku</a:t>
            </a:r>
            <a:endParaRPr lang="pl-PL" sz="2000" dirty="0" smtClean="0"/>
          </a:p>
          <a:p>
            <a:pPr marL="342900" indent="-342900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l-PL" sz="2400" dirty="0" smtClean="0"/>
              <a:t>Samopomoc koleżeńska</a:t>
            </a:r>
          </a:p>
          <a:p>
            <a:pPr lvl="1">
              <a:spcBef>
                <a:spcPts val="1200"/>
              </a:spcBef>
            </a:pPr>
            <a:r>
              <a:rPr lang="pl-PL" sz="2000" dirty="0" smtClean="0">
                <a:solidFill>
                  <a:prstClr val="black"/>
                </a:solidFill>
              </a:rPr>
              <a:t>ułatwienie adaptacji w grupie, troszczenie się o potrzeby chorych członków grupy, interesowanie się, odwiedzanie się</a:t>
            </a:r>
          </a:p>
          <a:p>
            <a:pPr marL="342900" lvl="0" indent="-342900">
              <a:spcBef>
                <a:spcPts val="4200"/>
              </a:spcBef>
              <a:buFont typeface="Wingdings" panose="05000000000000000000" pitchFamily="2" charset="2"/>
              <a:buChar char="Ø"/>
            </a:pPr>
            <a:r>
              <a:rPr lang="pl-PL" sz="2400" dirty="0" smtClean="0">
                <a:solidFill>
                  <a:prstClr val="black"/>
                </a:solidFill>
              </a:rPr>
              <a:t>Działania na rzecz osób potrzebujących</a:t>
            </a:r>
            <a:endParaRPr lang="pl-PL" sz="2400" dirty="0">
              <a:solidFill>
                <a:prstClr val="black"/>
              </a:solidFill>
            </a:endParaRPr>
          </a:p>
          <a:p>
            <a:pPr lvl="1">
              <a:spcBef>
                <a:spcPts val="1200"/>
              </a:spcBef>
            </a:pPr>
            <a:r>
              <a:rPr lang="pl-PL" sz="2000" dirty="0" smtClean="0">
                <a:solidFill>
                  <a:prstClr val="black"/>
                </a:solidFill>
              </a:rPr>
              <a:t>wspomaganie osób spoza grupy</a:t>
            </a:r>
            <a:endParaRPr lang="pl-PL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97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1676400"/>
            <a:ext cx="7772400" cy="1462088"/>
          </a:xfrm>
        </p:spPr>
        <p:txBody>
          <a:bodyPr>
            <a:normAutofit fontScale="90000"/>
          </a:bodyPr>
          <a:lstStyle/>
          <a:p>
            <a:r>
              <a:rPr lang="pl-PL" altLang="pl-PL" dirty="0" smtClean="0"/>
              <a:t>Diagnoza grupy demograficznej 60+ </a:t>
            </a:r>
            <a:br>
              <a:rPr lang="pl-PL" altLang="pl-PL" dirty="0" smtClean="0"/>
            </a:br>
            <a:r>
              <a:rPr lang="pl-PL" altLang="pl-PL" dirty="0" smtClean="0"/>
              <a:t>i jej specyficznych problemów</a:t>
            </a:r>
            <a:endParaRPr lang="pl-PL" alt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3455" y="64551"/>
            <a:ext cx="9105049" cy="1132201"/>
            <a:chOff x="35495" y="29432"/>
            <a:chExt cx="9105049" cy="1132201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9432"/>
              <a:ext cx="1040152" cy="1132201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8" b="8055"/>
            <a:stretch/>
          </p:blipFill>
          <p:spPr bwMode="auto">
            <a:xfrm>
              <a:off x="35495" y="44623"/>
              <a:ext cx="3329752" cy="111700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pole tekstowe 1"/>
          <p:cNvSpPr txBox="1"/>
          <p:nvPr/>
        </p:nvSpPr>
        <p:spPr>
          <a:xfrm>
            <a:off x="2555776" y="3212976"/>
            <a:ext cx="429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Dziękuję za uwagę</a:t>
            </a:r>
            <a:endParaRPr lang="pl-PL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4077072"/>
            <a:ext cx="7976868" cy="2664296"/>
          </a:xfrm>
        </p:spPr>
        <p:txBody>
          <a:bodyPr>
            <a:normAutofit fontScale="92500" lnSpcReduction="10000"/>
          </a:bodyPr>
          <a:lstStyle/>
          <a:p>
            <a:r>
              <a:rPr lang="pl-PL" altLang="pl-PL" sz="2400" b="1" dirty="0" smtClean="0"/>
              <a:t>Rządowy Program na rzecz Aktywności Społecznej </a:t>
            </a:r>
            <a:br>
              <a:rPr lang="pl-PL" altLang="pl-PL" sz="2400" b="1" dirty="0" smtClean="0"/>
            </a:br>
            <a:r>
              <a:rPr lang="pl-PL" altLang="pl-PL" sz="2400" b="1" dirty="0" smtClean="0"/>
              <a:t>ASOS 2016</a:t>
            </a:r>
          </a:p>
          <a:p>
            <a:endParaRPr lang="pl-PL" altLang="pl-PL" sz="2800" dirty="0" smtClean="0"/>
          </a:p>
          <a:p>
            <a:endParaRPr lang="pl-PL" altLang="pl-PL" sz="2800" dirty="0" smtClean="0"/>
          </a:p>
          <a:p>
            <a:r>
              <a:rPr lang="pl-PL" altLang="pl-PL" sz="2400" dirty="0" smtClean="0"/>
              <a:t>Warsztat szkoleniowy dla liderów</a:t>
            </a:r>
          </a:p>
          <a:p>
            <a:r>
              <a:rPr lang="pl-PL" altLang="pl-PL" sz="1800" dirty="0" smtClean="0"/>
              <a:t>Konstancin Jeziorna, 9 września 2016</a:t>
            </a:r>
          </a:p>
          <a:p>
            <a:r>
              <a:rPr lang="pl-PL" altLang="pl-PL" sz="1800" dirty="0" smtClean="0"/>
              <a:t>Tomasz Kowalewicz, Fundacja Praesterno</a:t>
            </a: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3461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" y="835861"/>
            <a:ext cx="9079359" cy="429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79512" y="1340768"/>
            <a:ext cx="72008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4361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5085"/>
            <a:ext cx="8064896" cy="686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75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" y="0"/>
            <a:ext cx="9063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70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658293"/>
            <a:ext cx="8280920" cy="2490787"/>
          </a:xfrm>
          <a:solidFill>
            <a:schemeClr val="accent1">
              <a:lumMod val="40000"/>
              <a:lumOff val="60000"/>
            </a:schemeClr>
          </a:solidFill>
          <a:ln/>
        </p:spPr>
        <p:txBody>
          <a:bodyPr lIns="182562" tIns="46037" rIns="182562" bIns="46037">
            <a:normAutofit/>
          </a:bodyPr>
          <a:lstStyle/>
          <a:p>
            <a:pPr marL="0" indent="0">
              <a:buSzPct val="100000"/>
              <a:buNone/>
            </a:pPr>
            <a:r>
              <a:rPr lang="pl-PL" altLang="pl-PL" sz="2800" dirty="0" smtClean="0"/>
              <a:t>Wzrost liczby osób starszych w społeczeństwie wynika z dwóch podstawowych zjawisk:</a:t>
            </a:r>
          </a:p>
          <a:p>
            <a:pPr marL="0" indent="0">
              <a:buSzPct val="100000"/>
              <a:buNone/>
            </a:pPr>
            <a:endParaRPr lang="pl-PL" altLang="pl-PL" sz="2800" dirty="0" smtClean="0"/>
          </a:p>
          <a:p>
            <a:pPr>
              <a:buSzPct val="100000"/>
            </a:pPr>
            <a:r>
              <a:rPr lang="pl-PL" altLang="pl-PL" sz="2800" dirty="0" smtClean="0"/>
              <a:t>zmniejszanie się liczby urodzin</a:t>
            </a:r>
          </a:p>
          <a:p>
            <a:pPr>
              <a:buSzPct val="100000"/>
            </a:pPr>
            <a:r>
              <a:rPr lang="pl-PL" altLang="pl-PL" sz="2800" dirty="0" smtClean="0"/>
              <a:t>wzrost długości życia</a:t>
            </a:r>
            <a:endParaRPr lang="pl-PL" altLang="pl-PL" sz="2800" dirty="0"/>
          </a:p>
        </p:txBody>
      </p:sp>
    </p:spTree>
    <p:extLst>
      <p:ext uri="{BB962C8B-B14F-4D97-AF65-F5344CB8AC3E}">
        <p14:creationId xmlns:p14="http://schemas.microsoft.com/office/powerpoint/2010/main" val="1558881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"/>
          <a:stretch/>
        </p:blipFill>
        <p:spPr>
          <a:xfrm>
            <a:off x="755576" y="44624"/>
            <a:ext cx="7848872" cy="616992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7504" y="622860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rgbClr val="FF0000"/>
                </a:solidFill>
              </a:rPr>
              <a:t>AAI </a:t>
            </a:r>
            <a:r>
              <a:rPr lang="pl-PL" sz="1600" dirty="0">
                <a:solidFill>
                  <a:srgbClr val="FF0000"/>
                </a:solidFill>
              </a:rPr>
              <a:t>bierze pod uwagę zatrudnienie, uczestnictwo w życiu społeczeństwa, niezależne życie w zdrowiu i bezpieczeństwie oraz możliwości i warunki sprzyjające aktywnemu starzeniu. </a:t>
            </a:r>
          </a:p>
        </p:txBody>
      </p:sp>
    </p:spTree>
    <p:extLst>
      <p:ext uri="{BB962C8B-B14F-4D97-AF65-F5344CB8AC3E}">
        <p14:creationId xmlns:p14="http://schemas.microsoft.com/office/powerpoint/2010/main" val="2262105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6" b="5950"/>
          <a:stretch/>
        </p:blipFill>
        <p:spPr>
          <a:xfrm>
            <a:off x="1835695" y="627864"/>
            <a:ext cx="5904657" cy="604149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116632"/>
            <a:ext cx="80698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smtClean="0"/>
              <a:t>Postrzegany stan zdrowia jako </a:t>
            </a:r>
            <a:r>
              <a:rPr lang="pl-PL" sz="1600" b="1" dirty="0" smtClean="0">
                <a:solidFill>
                  <a:srgbClr val="FF0000"/>
                </a:solidFill>
              </a:rPr>
              <a:t>dobry</a:t>
            </a:r>
            <a:r>
              <a:rPr lang="pl-PL" sz="1600" dirty="0" smtClean="0"/>
              <a:t> lub </a:t>
            </a:r>
            <a:r>
              <a:rPr lang="pl-PL" sz="1600" b="1" dirty="0" smtClean="0">
                <a:solidFill>
                  <a:srgbClr val="FF0000"/>
                </a:solidFill>
              </a:rPr>
              <a:t>bardzo dobry </a:t>
            </a:r>
            <a:r>
              <a:rPr lang="pl-PL" sz="1600" dirty="0" smtClean="0"/>
              <a:t>w populacji 65+ (OECD, 2013)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621051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525</TotalTime>
  <Words>1357</Words>
  <Application>Microsoft Office PowerPoint</Application>
  <PresentationFormat>Pokaz na ekranie (4:3)</PresentationFormat>
  <Paragraphs>148</Paragraphs>
  <Slides>32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Diagnoza grupy demograficznej 60+  i jej specyficznych problemów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Diagnoza grupy demograficznej 60+  i jej specyficznych problemów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Animacja samopomocowego środowiska społecznego</dc:title>
  <dc:creator>Tomasz Kowalewicz</dc:creator>
  <cp:lastModifiedBy>Tomek Kowalewicz</cp:lastModifiedBy>
  <cp:revision>41</cp:revision>
  <dcterms:created xsi:type="dcterms:W3CDTF">2016-07-24T08:31:28Z</dcterms:created>
  <dcterms:modified xsi:type="dcterms:W3CDTF">2017-03-02T18:01:41Z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TC010130221045</vt:lpwstr>
  </property>
</Properties>
</file>